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2" r:id="rId11"/>
    <p:sldId id="270" r:id="rId12"/>
    <p:sldId id="271" r:id="rId13"/>
    <p:sldId id="264" r:id="rId14"/>
    <p:sldId id="265" r:id="rId15"/>
    <p:sldId id="274" r:id="rId16"/>
    <p:sldId id="268" r:id="rId17"/>
    <p:sldId id="269" r:id="rId18"/>
    <p:sldId id="267" r:id="rId19"/>
  </p:sldIdLst>
  <p:sldSz cx="9144000" cy="5143500" type="screen16x9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7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10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46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99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79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062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551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845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0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527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7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60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12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1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21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27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0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68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51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31387" y="610000"/>
            <a:ext cx="3556439" cy="2224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dirty="0" err="1"/>
              <a:t>Програмна</a:t>
            </a:r>
            <a:r>
              <a:rPr lang="ru-RU" sz="2400" dirty="0"/>
              <a:t> система для </a:t>
            </a:r>
            <a:r>
              <a:rPr lang="ru-RU" sz="2400" dirty="0" err="1"/>
              <a:t>ведення</a:t>
            </a:r>
            <a:r>
              <a:rPr lang="ru-RU" sz="2400" dirty="0"/>
              <a:t> </a:t>
            </a:r>
            <a:r>
              <a:rPr lang="ru-RU" sz="2400" dirty="0" err="1"/>
              <a:t>деталізованої</a:t>
            </a:r>
            <a:r>
              <a:rPr lang="ru-RU" sz="2400" dirty="0"/>
              <a:t> </a:t>
            </a:r>
            <a:r>
              <a:rPr lang="ru-RU" sz="2400" dirty="0" err="1"/>
              <a:t>волонтерської</a:t>
            </a:r>
            <a:r>
              <a:rPr lang="ru-RU" sz="2400" dirty="0"/>
              <a:t> </a:t>
            </a:r>
            <a:r>
              <a:rPr lang="ru-RU" sz="2400" dirty="0" err="1"/>
              <a:t>звітності</a:t>
            </a:r>
            <a:r>
              <a:rPr lang="ru-RU" sz="2400" dirty="0"/>
              <a:t> як </a:t>
            </a:r>
            <a:r>
              <a:rPr lang="ru-RU" sz="2400" dirty="0" err="1"/>
              <a:t>засобу</a:t>
            </a:r>
            <a:r>
              <a:rPr lang="ru-RU" sz="2400" dirty="0"/>
              <a:t> </a:t>
            </a:r>
            <a:r>
              <a:rPr lang="ru-RU" sz="2400" dirty="0" err="1"/>
              <a:t>підвищення</a:t>
            </a:r>
            <a:r>
              <a:rPr lang="ru-RU" sz="2400" dirty="0"/>
              <a:t> </a:t>
            </a:r>
            <a:r>
              <a:rPr lang="ru-RU" sz="2400" dirty="0" err="1"/>
              <a:t>залученості</a:t>
            </a:r>
            <a:r>
              <a:rPr lang="ru-RU" sz="2400" dirty="0"/>
              <a:t> </a:t>
            </a:r>
            <a:r>
              <a:rPr lang="ru-RU" sz="2400" dirty="0" err="1"/>
              <a:t>донорів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765546" y="3229583"/>
            <a:ext cx="4796087" cy="1796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 dirty="0" smtClean="0"/>
              <a:t>Берест Поліна Володимирівна, ПЗПІ-21-3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/>
            <a:r>
              <a:rPr lang="uk" sz="1600" dirty="0" smtClean="0"/>
              <a:t>Керівник</a:t>
            </a:r>
            <a:r>
              <a:rPr lang="uk" sz="1600" dirty="0"/>
              <a:t>: </a:t>
            </a:r>
            <a:r>
              <a:rPr lang="uk" sz="1600" dirty="0" smtClean="0"/>
              <a:t>ст. </a:t>
            </a:r>
            <a:r>
              <a:rPr lang="uk-UA" sz="1600" dirty="0" smtClean="0"/>
              <a:t>в</a:t>
            </a:r>
            <a:r>
              <a:rPr lang="uk" sz="1600" dirty="0" smtClean="0"/>
              <a:t>икл. </a:t>
            </a:r>
            <a:r>
              <a:rPr lang="uk-UA" sz="1600" dirty="0" err="1"/>
              <a:t>Широкопетлєва</a:t>
            </a:r>
            <a:r>
              <a:rPr lang="uk-UA" sz="1600" dirty="0"/>
              <a:t> </a:t>
            </a:r>
            <a:r>
              <a:rPr lang="uk-UA" sz="1600" dirty="0" smtClean="0"/>
              <a:t>М.С.</a:t>
            </a:r>
          </a:p>
          <a:p>
            <a:pPr marL="0" lvl="0" indent="0" algn="l"/>
            <a:endParaRPr lang="uk-UA" sz="1600" dirty="0"/>
          </a:p>
          <a:p>
            <a:pPr marL="0" lvl="0" indent="0" algn="l"/>
            <a:endParaRPr lang="uk-UA" sz="1600" dirty="0" smtClean="0"/>
          </a:p>
          <a:p>
            <a:pPr marL="0" lvl="0" indent="0" algn="l"/>
            <a:endParaRPr lang="uk-UA" sz="1600" dirty="0"/>
          </a:p>
          <a:p>
            <a:pPr marL="0" indent="0" algn="l"/>
            <a:r>
              <a:rPr lang="uk-UA" sz="1400" dirty="0" smtClean="0"/>
              <a:t>                                   10 </a:t>
            </a:r>
            <a:r>
              <a:rPr lang="uk-UA" sz="1400" dirty="0"/>
              <a:t>червня 2025</a:t>
            </a:r>
          </a:p>
          <a:p>
            <a:pPr marL="0" lvl="0" indent="0" algn="l"/>
            <a:endParaRPr lang="uk-UA" sz="1600" dirty="0" smtClean="0"/>
          </a:p>
          <a:p>
            <a:pPr marL="0" lvl="0" indent="0" algn="l"/>
            <a:endParaRPr lang="uk-UA" dirty="0" smtClean="0"/>
          </a:p>
          <a:p>
            <a:pPr marL="0" lvl="0" indent="0" algn="l"/>
            <a:endParaRPr lang="uk-UA" dirty="0" smtClean="0"/>
          </a:p>
          <a:p>
            <a:pPr marL="0" lvl="0" indent="0" algn="l"/>
            <a:endParaRPr lang="uk-UA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68925" y="641565"/>
            <a:ext cx="8520600" cy="63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+mj-lt"/>
              </a:rPr>
              <a:t>Проектування структури зберігання даних. Діаграма класів.</a:t>
            </a:r>
            <a:endParaRPr dirty="0">
              <a:latin typeface="+mj-l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6" name="Рисунок 5" descr="https://lh7-rt.googleusercontent.com/docsz/AD_4nXezvEapbyp-Ds2alMXjI9n-RIKOeifqBTA-KcVNCKT7UujjxVRdZ-L9hhMuosjs3DbXs5o4VF4A0ifaZwQafi2ZolZ798DflLYMpGfDVgm4fIAwWjXeLk3VVJFDnBpWIOS5ypFAWQ?key=4Zl4TQKcBkB0XB3wgwWEN_oX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8" t="-97" r="-248" b="65496"/>
          <a:stretch/>
        </p:blipFill>
        <p:spPr bwMode="auto">
          <a:xfrm>
            <a:off x="2548646" y="1273004"/>
            <a:ext cx="6108997" cy="34561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8925" y="1732270"/>
            <a:ext cx="2062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Проаналізовано </a:t>
            </a:r>
            <a:r>
              <a:rPr lang="uk-UA" dirty="0"/>
              <a:t>об’єкти предметної </a:t>
            </a:r>
            <a:r>
              <a:rPr lang="uk-UA" dirty="0" smtClean="0"/>
              <a:t>області й відношення між ними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Обрано </a:t>
            </a:r>
            <a:r>
              <a:rPr lang="uk-UA" dirty="0"/>
              <a:t>реляційну </a:t>
            </a:r>
            <a:r>
              <a:rPr lang="uk-UA" dirty="0" err="1"/>
              <a:t>реляційну</a:t>
            </a:r>
            <a:r>
              <a:rPr lang="uk-UA" dirty="0"/>
              <a:t> базу даних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155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68925" y="641565"/>
            <a:ext cx="8520600" cy="63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+mn-lt"/>
              </a:rPr>
              <a:t>Проектування структури зберігання даних. Діаграма потоку даних.</a:t>
            </a:r>
            <a:endParaRPr dirty="0">
              <a:latin typeface="+mn-l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268925" y="1692867"/>
            <a:ext cx="2986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Діаграма для одного </a:t>
            </a:r>
            <a:r>
              <a:rPr lang="uk-UA" dirty="0"/>
              <a:t>з основних бізнес-процесів – формування та публікації волонтерського звіту. 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Побачили, як </a:t>
            </a:r>
            <a:r>
              <a:rPr lang="uk-UA" dirty="0"/>
              <a:t>дані рухаються всередині системи та яким чином краще </a:t>
            </a:r>
            <a:r>
              <a:rPr lang="uk-UA" dirty="0" smtClean="0"/>
              <a:t>«розбити» </a:t>
            </a:r>
            <a:r>
              <a:rPr lang="uk-UA" dirty="0"/>
              <a:t>виділені раніше концепти на конкретні </a:t>
            </a:r>
            <a:r>
              <a:rPr lang="uk-UA" dirty="0" smtClean="0"/>
              <a:t>сутності.</a:t>
            </a:r>
            <a:endParaRPr lang="uk-UA" dirty="0"/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3041515" y="1024647"/>
            <a:ext cx="5522717" cy="39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57640" y="-9852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68924" y="641565"/>
            <a:ext cx="8875075" cy="901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+mn-lt"/>
              </a:rPr>
              <a:t>Проектування структури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+mn-lt"/>
              </a:rPr>
              <a:t>зберігання даних. </a:t>
            </a:r>
            <a:r>
              <a:rPr lang="en-US" dirty="0" smtClean="0">
                <a:latin typeface="+mn-lt"/>
              </a:rPr>
              <a:t>ER-</a:t>
            </a:r>
            <a:r>
              <a:rPr lang="uk-UA" dirty="0" smtClean="0">
                <a:latin typeface="+mn-lt"/>
              </a:rPr>
              <a:t>діаграма.</a:t>
            </a:r>
            <a:endParaRPr dirty="0">
              <a:latin typeface="+mn-l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340261" y="2043536"/>
            <a:ext cx="2986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На основі попереднього визначення сутностей та </a:t>
            </a:r>
            <a:r>
              <a:rPr lang="uk-UA" dirty="0" err="1" smtClean="0"/>
              <a:t>зв’язків</a:t>
            </a:r>
            <a:r>
              <a:rPr lang="uk-UA" dirty="0" smtClean="0"/>
              <a:t> між ними: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11 сутностей</a:t>
            </a:r>
            <a:r>
              <a:rPr lang="en-US" dirty="0" smtClean="0"/>
              <a:t>, 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зв’язки типу </a:t>
            </a:r>
            <a:r>
              <a:rPr lang="uk-UA" dirty="0"/>
              <a:t>«один-до-багатьох» та «один-до-одного</a:t>
            </a:r>
            <a:r>
              <a:rPr lang="uk-UA" dirty="0" smtClean="0"/>
              <a:t>».</a:t>
            </a:r>
          </a:p>
          <a:p>
            <a:endParaRPr lang="uk-UA" dirty="0" smtClean="0"/>
          </a:p>
        </p:txBody>
      </p:sp>
      <p:pic>
        <p:nvPicPr>
          <p:cNvPr id="9" name="Рисунок 8" descr="https://lh7-rt.googleusercontent.com/docsz/AD_4nXd_cfXCFGHLPEnT_gbRzsqdc_kwFdON2IGkbUSKHX8p4CSdXqBlGdYSjoZmXs5ayfGsrBII6WRFkgQOHeU8vHnDkzTAugnQmC5f1OKr7jHbSe4J4_njoQXldPkNwmUxY9I49nIzRQ?key=4Zl4TQKcBkB0XB3wgwWEN_oX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1" y="77821"/>
            <a:ext cx="4604425" cy="4935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88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57640" y="21665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ru-RU" sz="3200" dirty="0" err="1"/>
              <a:t>Цікаве</a:t>
            </a:r>
            <a:r>
              <a:rPr lang="ru-RU" sz="3200" dirty="0"/>
              <a:t> </a:t>
            </a:r>
            <a:r>
              <a:rPr lang="ru-RU" sz="3200" dirty="0" err="1"/>
              <a:t>програмне</a:t>
            </a:r>
            <a:r>
              <a:rPr lang="ru-RU" sz="3200" dirty="0"/>
              <a:t> </a:t>
            </a:r>
            <a:r>
              <a:rPr lang="ru-RU" sz="3200" dirty="0" err="1"/>
              <a:t>рішення</a:t>
            </a:r>
            <a:r>
              <a:rPr lang="ru-RU" sz="3200" dirty="0"/>
              <a:t>: </a:t>
            </a:r>
            <a:r>
              <a:rPr lang="ru-RU" sz="3200" dirty="0" err="1"/>
              <a:t>усунення</a:t>
            </a:r>
            <a:r>
              <a:rPr lang="ru-RU" sz="3200" dirty="0"/>
              <a:t> </a:t>
            </a:r>
            <a:r>
              <a:rPr lang="ru-RU" sz="3200" dirty="0" err="1"/>
              <a:t>плагіату</a:t>
            </a:r>
            <a:r>
              <a:rPr lang="ru-RU" sz="3200" dirty="0"/>
              <a:t> фото </a:t>
            </a:r>
            <a:r>
              <a:rPr lang="ru-RU" sz="3200" dirty="0" err="1"/>
              <a:t>допомоги</a:t>
            </a:r>
            <a:r>
              <a:rPr lang="ru-RU" sz="3200" dirty="0"/>
              <a:t> в </a:t>
            </a:r>
            <a:r>
              <a:rPr lang="ru-RU" sz="3200" dirty="0" err="1"/>
              <a:t>системі</a:t>
            </a:r>
            <a:r>
              <a:rPr lang="ru-RU" sz="3200" dirty="0"/>
              <a:t>. </a:t>
            </a:r>
            <a:r>
              <a:rPr lang="ru-RU" sz="3200" dirty="0" err="1"/>
              <a:t>Phash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257640" y="1047953"/>
            <a:ext cx="9057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До кожного </a:t>
            </a:r>
            <a:r>
              <a:rPr lang="ru-RU" i="1" dirty="0" err="1"/>
              <a:t>звіту</a:t>
            </a:r>
            <a:r>
              <a:rPr lang="ru-RU" i="1" dirty="0"/>
              <a:t> в </a:t>
            </a:r>
            <a:r>
              <a:rPr lang="ru-RU" i="1" dirty="0" err="1"/>
              <a:t>системі</a:t>
            </a:r>
            <a:r>
              <a:rPr lang="ru-RU" i="1" dirty="0"/>
              <a:t> волонтер </a:t>
            </a:r>
            <a:r>
              <a:rPr lang="ru-RU" i="1" dirty="0" err="1"/>
              <a:t>додає</a:t>
            </a:r>
            <a:r>
              <a:rPr lang="ru-RU" i="1" dirty="0"/>
              <a:t> фото, </a:t>
            </a:r>
            <a:r>
              <a:rPr lang="ru-RU" i="1" dirty="0" err="1"/>
              <a:t>що</a:t>
            </a:r>
            <a:r>
              <a:rPr lang="ru-RU" i="1" dirty="0"/>
              <a:t> </a:t>
            </a:r>
            <a:r>
              <a:rPr lang="ru-RU" i="1" dirty="0" err="1"/>
              <a:t>показує</a:t>
            </a:r>
            <a:r>
              <a:rPr lang="ru-RU" i="1" dirty="0"/>
              <a:t> </a:t>
            </a:r>
            <a:r>
              <a:rPr lang="ru-RU" i="1" dirty="0" err="1"/>
              <a:t>надану</a:t>
            </a:r>
            <a:r>
              <a:rPr lang="ru-RU" i="1" dirty="0"/>
              <a:t> </a:t>
            </a:r>
            <a:r>
              <a:rPr lang="ru-RU" i="1" dirty="0" err="1"/>
              <a:t>допомогу</a:t>
            </a:r>
            <a:r>
              <a:rPr lang="ru-RU" i="1" dirty="0"/>
              <a:t>. </a:t>
            </a:r>
            <a:endParaRPr lang="ru-RU" dirty="0"/>
          </a:p>
          <a:p>
            <a:r>
              <a:rPr lang="ru-RU" i="1" dirty="0"/>
              <a:t>Де </a:t>
            </a:r>
            <a:r>
              <a:rPr lang="ru-RU" i="1" dirty="0" err="1"/>
              <a:t>гарантія</a:t>
            </a:r>
            <a:r>
              <a:rPr lang="ru-RU" i="1" dirty="0"/>
              <a:t>, </a:t>
            </a:r>
            <a:r>
              <a:rPr lang="ru-RU" i="1" dirty="0" err="1"/>
              <a:t>що</a:t>
            </a:r>
            <a:r>
              <a:rPr lang="ru-RU" i="1" dirty="0"/>
              <a:t> фото не </a:t>
            </a:r>
            <a:r>
              <a:rPr lang="ru-RU" i="1" dirty="0" smtClean="0"/>
              <a:t>«</a:t>
            </a:r>
            <a:r>
              <a:rPr lang="ru-RU" i="1" dirty="0" err="1" smtClean="0"/>
              <a:t>взяте</a:t>
            </a:r>
            <a:r>
              <a:rPr lang="ru-RU" i="1" dirty="0" smtClean="0"/>
              <a:t>» у волонтера</a:t>
            </a:r>
            <a:r>
              <a:rPr lang="ru-RU" i="1" dirty="0"/>
              <a:t>, </a:t>
            </a:r>
            <a:r>
              <a:rPr lang="ru-RU" i="1" dirty="0" err="1" smtClean="0"/>
              <a:t>який</a:t>
            </a:r>
            <a:r>
              <a:rPr lang="en-US" i="1" dirty="0" smtClean="0"/>
              <a:t> </a:t>
            </a:r>
            <a:r>
              <a:rPr lang="ru-RU" i="1" dirty="0" err="1" smtClean="0"/>
              <a:t>звітував</a:t>
            </a:r>
            <a:r>
              <a:rPr lang="ru-RU" i="1" dirty="0" smtClean="0"/>
              <a:t> </a:t>
            </a:r>
            <a:r>
              <a:rPr lang="ru-RU" i="1" dirty="0"/>
              <a:t>за схожими </a:t>
            </a:r>
            <a:r>
              <a:rPr lang="ru-RU" i="1" dirty="0" err="1"/>
              <a:t>категоріями</a:t>
            </a:r>
            <a:r>
              <a:rPr lang="ru-RU" i="1" dirty="0"/>
              <a:t> </a:t>
            </a:r>
            <a:r>
              <a:rPr lang="ru-RU" i="1" dirty="0" err="1"/>
              <a:t>допомоги</a:t>
            </a:r>
            <a:r>
              <a:rPr lang="ru-RU" i="1" dirty="0"/>
              <a:t>? </a:t>
            </a:r>
            <a:endParaRPr lang="ru-RU" dirty="0"/>
          </a:p>
          <a:p>
            <a:endParaRPr lang="uk-UA" dirty="0"/>
          </a:p>
        </p:txBody>
      </p:sp>
      <p:sp>
        <p:nvSpPr>
          <p:cNvPr id="4" name="Шестиугольник 3"/>
          <p:cNvSpPr/>
          <p:nvPr/>
        </p:nvSpPr>
        <p:spPr>
          <a:xfrm>
            <a:off x="123218" y="1630974"/>
            <a:ext cx="1595336" cy="820396"/>
          </a:xfrm>
          <a:prstGeom prst="hexagon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i="1" dirty="0" err="1"/>
              <a:t>Рішення</a:t>
            </a:r>
            <a:r>
              <a:rPr lang="ru-RU" sz="1200" i="1" dirty="0"/>
              <a:t> 1: </a:t>
            </a:r>
            <a:endParaRPr lang="ru-RU" sz="1200" dirty="0"/>
          </a:p>
          <a:p>
            <a:pPr algn="ctr"/>
            <a:r>
              <a:rPr lang="ru-RU" sz="1200" b="1" i="1" dirty="0" err="1"/>
              <a:t>ручна</a:t>
            </a:r>
            <a:r>
              <a:rPr lang="ru-RU" sz="1200" i="1" dirty="0"/>
              <a:t> </a:t>
            </a:r>
            <a:r>
              <a:rPr lang="ru-RU" sz="1200" i="1" dirty="0" err="1" smtClean="0"/>
              <a:t>модерація</a:t>
            </a:r>
            <a:r>
              <a:rPr lang="ru-RU" sz="1200" i="1" dirty="0" smtClean="0"/>
              <a:t> </a:t>
            </a:r>
            <a:endParaRPr lang="ru-RU" sz="1200" dirty="0"/>
          </a:p>
          <a:p>
            <a:pPr algn="ctr"/>
            <a:r>
              <a:rPr lang="ru-RU" sz="1200" i="1" dirty="0" smtClean="0"/>
              <a:t>контенту</a:t>
            </a:r>
            <a:endParaRPr lang="ru-RU" sz="1200" dirty="0"/>
          </a:p>
        </p:txBody>
      </p:sp>
      <p:sp>
        <p:nvSpPr>
          <p:cNvPr id="10" name="Шестиугольник 9"/>
          <p:cNvSpPr/>
          <p:nvPr/>
        </p:nvSpPr>
        <p:spPr>
          <a:xfrm>
            <a:off x="123217" y="2516191"/>
            <a:ext cx="1595336" cy="820396"/>
          </a:xfrm>
          <a:prstGeom prst="hexagon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i="1" dirty="0" err="1"/>
              <a:t>Рішення</a:t>
            </a:r>
            <a:r>
              <a:rPr lang="ru-RU" sz="1200" i="1" dirty="0"/>
              <a:t> 2: </a:t>
            </a:r>
            <a:endParaRPr lang="ru-RU" sz="1200" dirty="0"/>
          </a:p>
          <a:p>
            <a:pPr algn="ctr"/>
            <a:r>
              <a:rPr lang="ru-RU" sz="1200" i="1" dirty="0" err="1"/>
              <a:t>перевірка</a:t>
            </a:r>
            <a:endParaRPr lang="ru-RU" sz="1200" dirty="0"/>
          </a:p>
          <a:p>
            <a:pPr algn="ctr"/>
            <a:r>
              <a:rPr lang="ru-RU" sz="1200" b="1" i="1" dirty="0" err="1" smtClean="0"/>
              <a:t>гешу</a:t>
            </a:r>
            <a:r>
              <a:rPr lang="ru-RU" sz="1200" i="1" dirty="0" smtClean="0"/>
              <a:t> фото</a:t>
            </a:r>
            <a:endParaRPr lang="ru-RU" sz="1200" dirty="0"/>
          </a:p>
        </p:txBody>
      </p:sp>
      <p:sp>
        <p:nvSpPr>
          <p:cNvPr id="11" name="Шестиугольник 10"/>
          <p:cNvSpPr/>
          <p:nvPr/>
        </p:nvSpPr>
        <p:spPr>
          <a:xfrm>
            <a:off x="123216" y="3401408"/>
            <a:ext cx="1595336" cy="820396"/>
          </a:xfrm>
          <a:prstGeom prst="hexago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200" i="1" dirty="0"/>
              <a:t>Рішення </a:t>
            </a:r>
            <a:r>
              <a:rPr lang="uk-UA" sz="1200" i="1" dirty="0" smtClean="0"/>
              <a:t>3: </a:t>
            </a:r>
            <a:endParaRPr lang="uk-UA" sz="1200" dirty="0"/>
          </a:p>
          <a:p>
            <a:pPr algn="ctr"/>
            <a:r>
              <a:rPr lang="uk-UA" sz="1200" i="1" dirty="0"/>
              <a:t>перевірка</a:t>
            </a:r>
            <a:endParaRPr lang="uk-UA" sz="1200" dirty="0"/>
          </a:p>
          <a:p>
            <a:pPr algn="ctr"/>
            <a:r>
              <a:rPr lang="de-DE" sz="1200" b="1" i="1" dirty="0" err="1"/>
              <a:t>phash</a:t>
            </a:r>
            <a:r>
              <a:rPr lang="de-DE" sz="1200" i="1" dirty="0"/>
              <a:t> </a:t>
            </a:r>
            <a:r>
              <a:rPr lang="uk-UA" sz="1200" i="1" dirty="0" smtClean="0"/>
              <a:t>фото</a:t>
            </a:r>
            <a:endParaRPr lang="uk-UA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78397" y="1626823"/>
            <a:ext cx="71418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/>
              <a:t>На обсягах даних в системі - </a:t>
            </a:r>
            <a:r>
              <a:rPr lang="uk-UA" sz="1200" i="1" dirty="0" smtClean="0"/>
              <a:t>неможливо. </a:t>
            </a:r>
            <a:r>
              <a:rPr lang="uk-UA" sz="1200" i="1" dirty="0"/>
              <a:t>Модератор </a:t>
            </a:r>
            <a:r>
              <a:rPr lang="uk-UA" sz="1200" i="1" dirty="0" smtClean="0"/>
              <a:t>не </a:t>
            </a:r>
            <a:r>
              <a:rPr lang="uk-UA" sz="1200" i="1" dirty="0" err="1"/>
              <a:t>памʼятатиме</a:t>
            </a:r>
            <a:r>
              <a:rPr lang="uk-UA" sz="1200" i="1" dirty="0"/>
              <a:t> усі </a:t>
            </a:r>
            <a:r>
              <a:rPr lang="uk-UA" sz="1200" i="1" dirty="0" smtClean="0"/>
              <a:t>завантажені фото.</a:t>
            </a:r>
          </a:p>
          <a:p>
            <a:r>
              <a:rPr lang="uk-UA" sz="1200" b="1" i="1" dirty="0" smtClean="0"/>
              <a:t>Частково </a:t>
            </a:r>
            <a:r>
              <a:rPr lang="uk-UA" sz="1200" b="1" i="1" dirty="0"/>
              <a:t>варіант </a:t>
            </a:r>
            <a:r>
              <a:rPr lang="uk-UA" sz="1200" b="1" i="1" dirty="0" err="1"/>
              <a:t>імплементовано</a:t>
            </a:r>
            <a:r>
              <a:rPr lang="uk-UA" sz="1200" i="1" dirty="0"/>
              <a:t> в механізмі скарг користувачів на підозрілі профілі волонтерів: </a:t>
            </a:r>
            <a:r>
              <a:rPr lang="uk-UA" sz="1200" i="1" dirty="0" smtClean="0"/>
              <a:t>користувач поскаржиться </a:t>
            </a:r>
            <a:r>
              <a:rPr lang="uk-UA" sz="1200" i="1" dirty="0"/>
              <a:t>на профіль одного волонтера з </a:t>
            </a:r>
            <a:r>
              <a:rPr lang="uk-UA" sz="1200" i="1" dirty="0" err="1"/>
              <a:t>указанням</a:t>
            </a:r>
            <a:r>
              <a:rPr lang="uk-UA" sz="1200" i="1" dirty="0"/>
              <a:t> </a:t>
            </a:r>
            <a:r>
              <a:rPr lang="uk-UA" sz="1200" i="1" dirty="0" err="1"/>
              <a:t>нікнейма</a:t>
            </a:r>
            <a:r>
              <a:rPr lang="uk-UA" sz="1200" i="1" dirty="0"/>
              <a:t> іншого - і адміністратор </a:t>
            </a:r>
            <a:r>
              <a:rPr lang="uk-UA" sz="1200" i="1" dirty="0" err="1"/>
              <a:t>точково</a:t>
            </a:r>
            <a:r>
              <a:rPr lang="uk-UA" sz="1200" i="1" dirty="0"/>
              <a:t> розбере кейс, заблокує підозрілого волонтера.</a:t>
            </a:r>
            <a:endParaRPr lang="uk-UA" sz="1200" dirty="0"/>
          </a:p>
          <a:p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1778397" y="2516191"/>
            <a:ext cx="71418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/>
              <a:t>Для швидкодії перевірки </a:t>
            </a:r>
            <a:r>
              <a:rPr lang="uk-UA" sz="1200" i="1" dirty="0" smtClean="0"/>
              <a:t>створити </a:t>
            </a:r>
            <a:r>
              <a:rPr lang="uk-UA" sz="1200" i="1" dirty="0"/>
              <a:t>окрему </a:t>
            </a:r>
            <a:r>
              <a:rPr lang="uk-UA" sz="1200" i="1" dirty="0" smtClean="0"/>
              <a:t>таблицю з </a:t>
            </a:r>
            <a:r>
              <a:rPr lang="uk-UA" sz="1200" i="1" dirty="0" err="1" smtClean="0"/>
              <a:t>гешами</a:t>
            </a:r>
            <a:r>
              <a:rPr lang="uk-UA" sz="1200" i="1" dirty="0" smtClean="0"/>
              <a:t> усіх завантажених фото. </a:t>
            </a:r>
            <a:r>
              <a:rPr lang="uk-UA" sz="1200" i="1" dirty="0" err="1" smtClean="0"/>
              <a:t>Геш</a:t>
            </a:r>
            <a:r>
              <a:rPr lang="uk-UA" sz="1200" i="1" dirty="0" smtClean="0"/>
              <a:t> </a:t>
            </a:r>
            <a:r>
              <a:rPr lang="uk-UA" sz="1200" i="1" dirty="0"/>
              <a:t>фото, яке користувач намагається додати до репорту, </a:t>
            </a:r>
            <a:r>
              <a:rPr lang="uk-UA" sz="1200" i="1" dirty="0" smtClean="0"/>
              <a:t>порівнюється </a:t>
            </a:r>
            <a:r>
              <a:rPr lang="uk-UA" sz="1200" i="1" dirty="0"/>
              <a:t>з даними в таблиці.</a:t>
            </a:r>
            <a:endParaRPr lang="uk-UA" sz="1200" dirty="0"/>
          </a:p>
          <a:p>
            <a:r>
              <a:rPr lang="uk-UA" sz="1200" i="1" dirty="0"/>
              <a:t>Проблема: однаковий </a:t>
            </a:r>
            <a:r>
              <a:rPr lang="uk-UA" sz="1200" i="1" dirty="0" err="1" smtClean="0"/>
              <a:t>геш</a:t>
            </a:r>
            <a:r>
              <a:rPr lang="uk-UA" sz="1200" i="1" dirty="0" smtClean="0"/>
              <a:t> </a:t>
            </a:r>
            <a:r>
              <a:rPr lang="uk-UA" sz="1200" i="1" dirty="0"/>
              <a:t>матимуть лише ідентичні фотографії. Маленька зміна </a:t>
            </a:r>
            <a:r>
              <a:rPr lang="uk-UA" sz="1200" i="1" dirty="0" smtClean="0"/>
              <a:t>(накладення </a:t>
            </a:r>
            <a:r>
              <a:rPr lang="uk-UA" sz="1200" i="1" dirty="0"/>
              <a:t>фільтру чи </a:t>
            </a:r>
            <a:r>
              <a:rPr lang="uk-UA" sz="1200" i="1" dirty="0" smtClean="0"/>
              <a:t>незначна обрізка) </a:t>
            </a:r>
            <a:r>
              <a:rPr lang="uk-UA" sz="1200" i="1" dirty="0"/>
              <a:t>- і </a:t>
            </a:r>
            <a:r>
              <a:rPr lang="uk-UA" sz="1200" i="1" dirty="0" err="1" smtClean="0"/>
              <a:t>геш</a:t>
            </a:r>
            <a:r>
              <a:rPr lang="uk-UA" sz="1200" i="1" dirty="0" smtClean="0"/>
              <a:t> </a:t>
            </a:r>
            <a:r>
              <a:rPr lang="uk-UA" sz="1200" i="1" dirty="0"/>
              <a:t>вже </a:t>
            </a:r>
            <a:r>
              <a:rPr lang="uk-UA" sz="1200" i="1" dirty="0" smtClean="0"/>
              <a:t>відрізняється</a:t>
            </a:r>
            <a:r>
              <a:rPr lang="uk-UA" sz="1200" i="1" dirty="0"/>
              <a:t>. </a:t>
            </a:r>
            <a:r>
              <a:rPr lang="uk-UA" sz="1200" i="1" dirty="0" smtClean="0"/>
              <a:t>Таку </a:t>
            </a:r>
            <a:r>
              <a:rPr lang="uk-UA" sz="1200" b="1" i="1" dirty="0" smtClean="0"/>
              <a:t>перевірку дуже </a:t>
            </a:r>
            <a:r>
              <a:rPr lang="uk-UA" sz="1200" b="1" i="1" dirty="0"/>
              <a:t>легко пройти.</a:t>
            </a:r>
            <a:endParaRPr lang="uk-UA" sz="1200" dirty="0"/>
          </a:p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778396" y="3340812"/>
            <a:ext cx="71418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/>
              <a:t>Перевірка включає генерацію та </a:t>
            </a:r>
            <a:r>
              <a:rPr lang="uk-UA" sz="1200" i="1" dirty="0" err="1"/>
              <a:t>перенаправлення</a:t>
            </a:r>
            <a:r>
              <a:rPr lang="uk-UA" sz="1200" i="1" dirty="0"/>
              <a:t> на серверну програму </a:t>
            </a:r>
            <a:r>
              <a:rPr lang="uk-UA" sz="1200" i="1" dirty="0" err="1"/>
              <a:t>перцептивного</a:t>
            </a:r>
            <a:r>
              <a:rPr lang="uk-UA" sz="1200" i="1" dirty="0"/>
              <a:t> </a:t>
            </a:r>
            <a:r>
              <a:rPr lang="uk-UA" sz="1200" i="1" dirty="0" err="1" smtClean="0"/>
              <a:t>гешу</a:t>
            </a:r>
            <a:r>
              <a:rPr lang="uk-UA" sz="1200" i="1" dirty="0" smtClean="0"/>
              <a:t> </a:t>
            </a:r>
            <a:r>
              <a:rPr lang="uk-UA" sz="1200" i="1" dirty="0"/>
              <a:t>завантаженого зображення. Метод на сервері перевіряє таблицю збережених </a:t>
            </a:r>
            <a:r>
              <a:rPr lang="uk-UA" sz="1200" i="1" dirty="0" err="1" smtClean="0"/>
              <a:t>гешів</a:t>
            </a:r>
            <a:r>
              <a:rPr lang="uk-UA" sz="1200" i="1" dirty="0" smtClean="0"/>
              <a:t> </a:t>
            </a:r>
            <a:r>
              <a:rPr lang="uk-UA" sz="1200" i="1" dirty="0"/>
              <a:t>зображень на схожість. </a:t>
            </a:r>
            <a:endParaRPr lang="uk-UA" sz="1200" dirty="0"/>
          </a:p>
          <a:p>
            <a:r>
              <a:rPr lang="uk-UA" sz="1200" i="1" dirty="0" err="1"/>
              <a:t>Перцептивний</a:t>
            </a:r>
            <a:r>
              <a:rPr lang="uk-UA" sz="1200" i="1" dirty="0"/>
              <a:t> </a:t>
            </a:r>
            <a:r>
              <a:rPr lang="uk-UA" sz="1200" i="1" dirty="0" err="1" smtClean="0"/>
              <a:t>геш</a:t>
            </a:r>
            <a:r>
              <a:rPr lang="uk-UA" sz="1200" i="1" dirty="0" smtClean="0"/>
              <a:t> використовується </a:t>
            </a:r>
            <a:r>
              <a:rPr lang="uk-UA" sz="1200" i="1" dirty="0"/>
              <a:t>для швидкого порівняння зображень, ігноруючи незначні зміни, які не впливають на сприйняття (шум, незначні зсуви, невеликі зміни в кольорі). Допустимий </a:t>
            </a:r>
            <a:r>
              <a:rPr lang="uk-UA" sz="1200" i="1" dirty="0" err="1"/>
              <a:t>рейт</a:t>
            </a:r>
            <a:r>
              <a:rPr lang="uk-UA" sz="1200" i="1" dirty="0"/>
              <a:t> схожості підбирався на сеті зображень з мінорними змінами.</a:t>
            </a:r>
            <a:endParaRPr lang="uk-UA" sz="1200" dirty="0"/>
          </a:p>
          <a:p>
            <a:endParaRPr lang="uk-UA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</a:t>
            </a:r>
            <a:r>
              <a:rPr lang="uk" sz="3200" dirty="0" smtClean="0"/>
              <a:t>користувача. Веб-застосунок.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5" y="838425"/>
            <a:ext cx="4050156" cy="19675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5" y="2790810"/>
            <a:ext cx="4050156" cy="177354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232" y="831300"/>
            <a:ext cx="3223181" cy="218271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072" y="3071015"/>
            <a:ext cx="3795993" cy="1493337"/>
          </a:xfrm>
          <a:prstGeom prst="rect">
            <a:avLst/>
          </a:prstGeom>
        </p:spPr>
      </p:pic>
      <p:pic>
        <p:nvPicPr>
          <p:cNvPr id="129" name="Google Shape;12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925" y="4405418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45708" y="-1297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</a:t>
            </a:r>
            <a:r>
              <a:rPr lang="uk" sz="3200" dirty="0" smtClean="0"/>
              <a:t>користувача. </a:t>
            </a:r>
            <a:r>
              <a:rPr lang="uk-UA" sz="3200" dirty="0" smtClean="0"/>
              <a:t>Мобільний застосунок</a:t>
            </a:r>
            <a:r>
              <a:rPr lang="uk" sz="3200" dirty="0" smtClean="0"/>
              <a:t>.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405418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1300"/>
            <a:ext cx="1760423" cy="34373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48" y="831300"/>
            <a:ext cx="1673194" cy="34373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067" y="831300"/>
            <a:ext cx="1866360" cy="343732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152" y="831300"/>
            <a:ext cx="1836379" cy="34373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256" y="831300"/>
            <a:ext cx="1805261" cy="34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3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57640" y="649445"/>
            <a:ext cx="3931739" cy="4329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>
              <a:lnSpc>
                <a:spcPct val="170000"/>
              </a:lnSpc>
              <a:buNone/>
            </a:pPr>
            <a:r>
              <a:rPr lang="uk-UA" dirty="0" smtClean="0">
                <a:latin typeface="+mj-lt"/>
              </a:rPr>
              <a:t>Функціональне</a:t>
            </a:r>
            <a:r>
              <a:rPr lang="en-US" dirty="0" smtClean="0">
                <a:latin typeface="+mj-lt"/>
              </a:rPr>
              <a:t>:</a:t>
            </a:r>
          </a:p>
          <a:p>
            <a:pPr marL="0">
              <a:lnSpc>
                <a:spcPct val="170000"/>
              </a:lnSpc>
            </a:pPr>
            <a:r>
              <a:rPr lang="uk-UA" i="1" dirty="0" smtClean="0">
                <a:latin typeface="+mj-lt"/>
              </a:rPr>
              <a:t>модульне </a:t>
            </a:r>
            <a:r>
              <a:rPr lang="uk-UA" i="1" dirty="0">
                <a:latin typeface="+mj-lt"/>
              </a:rPr>
              <a:t>(</a:t>
            </a:r>
            <a:r>
              <a:rPr lang="de-DE" i="1" dirty="0">
                <a:latin typeface="+mj-lt"/>
              </a:rPr>
              <a:t>Unit </a:t>
            </a:r>
            <a:r>
              <a:rPr lang="de-DE" i="1" dirty="0" err="1" smtClean="0">
                <a:latin typeface="+mj-lt"/>
              </a:rPr>
              <a:t>Testing</a:t>
            </a:r>
            <a:r>
              <a:rPr lang="en-US" i="1" dirty="0" smtClean="0">
                <a:latin typeface="+mj-lt"/>
              </a:rPr>
              <a:t>)</a:t>
            </a:r>
            <a:endParaRPr lang="uk-UA" i="1" dirty="0">
              <a:latin typeface="+mj-lt"/>
            </a:endParaRPr>
          </a:p>
          <a:p>
            <a:pPr marL="0">
              <a:lnSpc>
                <a:spcPct val="170000"/>
              </a:lnSpc>
            </a:pPr>
            <a:r>
              <a:rPr lang="uk-UA" i="1" dirty="0">
                <a:latin typeface="+mj-lt"/>
              </a:rPr>
              <a:t>і</a:t>
            </a:r>
            <a:r>
              <a:rPr lang="uk-UA" i="1" dirty="0" smtClean="0">
                <a:latin typeface="+mj-lt"/>
              </a:rPr>
              <a:t>нтеграційне</a:t>
            </a:r>
            <a:endParaRPr lang="en-US" i="1" dirty="0" smtClean="0">
              <a:latin typeface="+mj-lt"/>
            </a:endParaRPr>
          </a:p>
          <a:p>
            <a:pPr marL="0">
              <a:lnSpc>
                <a:spcPct val="170000"/>
              </a:lnSpc>
            </a:pPr>
            <a:r>
              <a:rPr lang="en-US" i="1" dirty="0" smtClean="0">
                <a:latin typeface="+mj-lt"/>
              </a:rPr>
              <a:t>c</a:t>
            </a:r>
            <a:r>
              <a:rPr lang="uk-UA" i="1" dirty="0" err="1" smtClean="0">
                <a:latin typeface="+mj-lt"/>
              </a:rPr>
              <a:t>истемне</a:t>
            </a:r>
            <a:endParaRPr lang="en-US" i="1" dirty="0" smtClean="0">
              <a:latin typeface="+mj-lt"/>
            </a:endParaRPr>
          </a:p>
          <a:p>
            <a:pPr marL="0">
              <a:lnSpc>
                <a:spcPct val="170000"/>
              </a:lnSpc>
            </a:pPr>
            <a:endParaRPr lang="uk-UA" dirty="0">
              <a:latin typeface="+mj-lt"/>
            </a:endParaRPr>
          </a:p>
          <a:p>
            <a:pPr marL="0" lvl="0" indent="0">
              <a:lnSpc>
                <a:spcPct val="170000"/>
              </a:lnSpc>
              <a:buNone/>
            </a:pPr>
            <a:r>
              <a:rPr lang="en-US" dirty="0">
                <a:latin typeface="+mj-lt"/>
              </a:rPr>
              <a:t>H</a:t>
            </a:r>
            <a:r>
              <a:rPr lang="uk-UA" dirty="0" err="1" smtClean="0">
                <a:latin typeface="+mj-lt"/>
              </a:rPr>
              <a:t>ефункціональне</a:t>
            </a:r>
            <a:r>
              <a:rPr lang="en-US" dirty="0" smtClean="0">
                <a:latin typeface="+mj-lt"/>
              </a:rPr>
              <a:t>:</a:t>
            </a:r>
            <a:endParaRPr lang="uk-UA" dirty="0" smtClean="0">
              <a:latin typeface="+mj-lt"/>
            </a:endParaRPr>
          </a:p>
          <a:p>
            <a:pPr marL="0" indent="-285750">
              <a:lnSpc>
                <a:spcPct val="170000"/>
              </a:lnSpc>
            </a:pPr>
            <a:r>
              <a:rPr lang="uk-UA" i="1" dirty="0" smtClean="0">
                <a:latin typeface="+mj-lt"/>
              </a:rPr>
              <a:t>сумісності</a:t>
            </a:r>
          </a:p>
          <a:p>
            <a:pPr marL="0" indent="-285750">
              <a:lnSpc>
                <a:spcPct val="170000"/>
              </a:lnSpc>
            </a:pPr>
            <a:r>
              <a:rPr lang="uk-UA" i="1" dirty="0" smtClean="0">
                <a:latin typeface="+mj-lt"/>
              </a:rPr>
              <a:t>адаптивності </a:t>
            </a:r>
            <a:r>
              <a:rPr lang="uk-UA" i="1" dirty="0">
                <a:latin typeface="+mj-lt"/>
              </a:rPr>
              <a:t>інтерфейсу </a:t>
            </a:r>
            <a:endParaRPr lang="uk-UA" i="1" dirty="0" smtClean="0">
              <a:latin typeface="+mj-lt"/>
            </a:endParaRPr>
          </a:p>
          <a:p>
            <a:pPr marL="0" indent="-285750">
              <a:lnSpc>
                <a:spcPct val="170000"/>
              </a:lnSpc>
            </a:pPr>
            <a:r>
              <a:rPr lang="uk-UA" i="1" dirty="0" smtClean="0">
                <a:latin typeface="+mj-lt"/>
              </a:rPr>
              <a:t>безпеки </a:t>
            </a:r>
          </a:p>
          <a:p>
            <a:pPr marL="0" indent="-285750">
              <a:lnSpc>
                <a:spcPct val="170000"/>
              </a:lnSpc>
            </a:pPr>
            <a:r>
              <a:rPr lang="uk-UA" i="1" dirty="0" smtClean="0">
                <a:latin typeface="+mj-lt"/>
              </a:rPr>
              <a:t>зручності </a:t>
            </a:r>
            <a:r>
              <a:rPr lang="uk-UA" i="1" dirty="0">
                <a:latin typeface="+mj-lt"/>
              </a:rPr>
              <a:t>використання </a:t>
            </a:r>
            <a:r>
              <a:rPr lang="en-US" i="1" dirty="0" smtClean="0">
                <a:latin typeface="+mj-lt"/>
              </a:rPr>
              <a:t>(</a:t>
            </a:r>
            <a:r>
              <a:rPr lang="uk-UA" i="1" dirty="0" smtClean="0">
                <a:latin typeface="+mj-lt"/>
              </a:rPr>
              <a:t>за методом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uk-UA" i="1" dirty="0" smtClean="0">
                <a:latin typeface="+mj-lt"/>
              </a:rPr>
              <a:t>«</a:t>
            </a:r>
            <a:r>
              <a:rPr lang="uk-UA" i="1" dirty="0" err="1">
                <a:latin typeface="+mj-lt"/>
              </a:rPr>
              <a:t>think</a:t>
            </a:r>
            <a:r>
              <a:rPr lang="uk-UA" i="1" dirty="0">
                <a:latin typeface="+mj-lt"/>
              </a:rPr>
              <a:t> </a:t>
            </a:r>
            <a:r>
              <a:rPr lang="uk-UA" i="1" dirty="0" err="1">
                <a:latin typeface="+mj-lt"/>
              </a:rPr>
              <a:t>aloud</a:t>
            </a:r>
            <a:r>
              <a:rPr lang="uk-UA" i="1" dirty="0">
                <a:latin typeface="+mj-lt"/>
              </a:rPr>
              <a:t>»</a:t>
            </a:r>
            <a:r>
              <a:rPr lang="en-US" i="1" dirty="0" smtClean="0">
                <a:latin typeface="+mj-lt"/>
              </a:rPr>
              <a:t>)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 smtClean="0">
              <a:latin typeface="+mj-lt"/>
            </a:endParaRPr>
          </a:p>
          <a:p>
            <a:pPr marL="0" lvl="0" indent="0">
              <a:lnSpc>
                <a:spcPct val="170000"/>
              </a:lnSpc>
              <a:buNone/>
            </a:pPr>
            <a:r>
              <a:rPr lang="ru-RU" i="1" dirty="0" err="1">
                <a:latin typeface="+mj-lt"/>
              </a:rPr>
              <a:t>Результати</a:t>
            </a:r>
            <a:r>
              <a:rPr lang="ru-RU" i="1" dirty="0">
                <a:latin typeface="+mj-lt"/>
              </a:rPr>
              <a:t> </a:t>
            </a:r>
            <a:r>
              <a:rPr lang="ru-RU" i="1" dirty="0" err="1">
                <a:latin typeface="+mj-lt"/>
              </a:rPr>
              <a:t>тестування</a:t>
            </a:r>
            <a:r>
              <a:rPr lang="ru-RU" i="1" dirty="0">
                <a:latin typeface="+mj-lt"/>
              </a:rPr>
              <a:t> </a:t>
            </a:r>
            <a:r>
              <a:rPr lang="ru-RU" i="1" dirty="0" err="1">
                <a:latin typeface="+mj-lt"/>
              </a:rPr>
              <a:t>засвідчили</a:t>
            </a:r>
            <a:r>
              <a:rPr lang="ru-RU" i="1" dirty="0">
                <a:latin typeface="+mj-lt"/>
              </a:rPr>
              <a:t>, </a:t>
            </a:r>
            <a:r>
              <a:rPr lang="ru-RU" i="1" dirty="0" err="1">
                <a:latin typeface="+mj-lt"/>
              </a:rPr>
              <a:t>що</a:t>
            </a:r>
            <a:r>
              <a:rPr lang="ru-RU" i="1" dirty="0">
                <a:latin typeface="+mj-lt"/>
              </a:rPr>
              <a:t> система </a:t>
            </a:r>
            <a:r>
              <a:rPr lang="ru-RU" i="1" dirty="0" err="1">
                <a:latin typeface="+mj-lt"/>
              </a:rPr>
              <a:t>може</a:t>
            </a:r>
            <a:r>
              <a:rPr lang="ru-RU" i="1" dirty="0">
                <a:latin typeface="+mj-lt"/>
              </a:rPr>
              <a:t> бути </a:t>
            </a:r>
            <a:r>
              <a:rPr lang="ru-RU" i="1" dirty="0" err="1">
                <a:latin typeface="+mj-lt"/>
              </a:rPr>
              <a:t>рекомендованою</a:t>
            </a:r>
            <a:r>
              <a:rPr lang="ru-RU" i="1" dirty="0">
                <a:latin typeface="+mj-lt"/>
              </a:rPr>
              <a:t> до </a:t>
            </a:r>
            <a:r>
              <a:rPr lang="ru-RU" i="1" dirty="0" err="1">
                <a:latin typeface="+mj-lt"/>
              </a:rPr>
              <a:t>впровадження</a:t>
            </a:r>
            <a:r>
              <a:rPr lang="ru-RU" i="1" dirty="0">
                <a:latin typeface="+mj-lt"/>
              </a:rPr>
              <a:t>.</a:t>
            </a:r>
            <a:endParaRPr i="1" dirty="0">
              <a:latin typeface="+mj-lt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42876" y="110247"/>
            <a:ext cx="5219416" cy="164390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551765" y="1794081"/>
            <a:ext cx="2487040" cy="2333935"/>
          </a:xfrm>
          <a:prstGeom prst="rect">
            <a:avLst/>
          </a:prstGeom>
        </p:spPr>
      </p:pic>
      <p:sp>
        <p:nvSpPr>
          <p:cNvPr id="4" name="AutoShape 4" descr="Everything you need to know to create XUnit C# Tests in Visual Studio - DEV  Community"/>
          <p:cNvSpPr>
            <a:spLocks noChangeAspect="1" noChangeArrowheads="1"/>
          </p:cNvSpPr>
          <p:nvPr/>
        </p:nvSpPr>
        <p:spPr bwMode="auto">
          <a:xfrm>
            <a:off x="4811948" y="351352"/>
            <a:ext cx="238910" cy="23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8198" name="Picture 6" descr="XUnit Test Fixture &amp; Context Lifeti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33" y="342151"/>
            <a:ext cx="1465702" cy="4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wagger (software) - Wikiped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39" y="2286246"/>
            <a:ext cx="809017" cy="8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332" y="1417274"/>
            <a:ext cx="3035232" cy="1667113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9"/>
          <a:stretch>
            <a:fillRect/>
          </a:stretch>
        </p:blipFill>
        <p:spPr>
          <a:xfrm>
            <a:off x="3489099" y="2145453"/>
            <a:ext cx="2645698" cy="1590360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10"/>
          <a:stretch>
            <a:fillRect/>
          </a:stretch>
        </p:blipFill>
        <p:spPr>
          <a:xfrm>
            <a:off x="4980562" y="2405576"/>
            <a:ext cx="1790301" cy="25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00" y="812424"/>
            <a:ext cx="2598907" cy="38983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95" y="790212"/>
            <a:ext cx="2821021" cy="3920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091" y="790212"/>
            <a:ext cx="25162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uk-UA" dirty="0" smtClean="0"/>
              <a:t>13-та Міжнародна науково-технічна конференція «</a:t>
            </a:r>
            <a:r>
              <a:rPr lang="ru-RU" dirty="0" err="1" smtClean="0"/>
              <a:t>Інформаційні</a:t>
            </a:r>
            <a:r>
              <a:rPr lang="ru-RU" dirty="0" smtClean="0"/>
              <a:t> </a:t>
            </a:r>
            <a:r>
              <a:rPr lang="ru-RU" dirty="0" err="1"/>
              <a:t>системи</a:t>
            </a:r>
            <a:r>
              <a:rPr lang="ru-RU" dirty="0"/>
              <a:t> та </a:t>
            </a:r>
            <a:r>
              <a:rPr lang="ru-RU" dirty="0" err="1"/>
              <a:t>технології</a:t>
            </a:r>
            <a:r>
              <a:rPr lang="ru-RU" dirty="0"/>
              <a:t> </a:t>
            </a:r>
            <a:r>
              <a:rPr lang="ru-RU" dirty="0" smtClean="0"/>
              <a:t>ІСТ-2024»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(</a:t>
            </a:r>
            <a:r>
              <a:rPr lang="uk-UA" dirty="0" err="1" smtClean="0"/>
              <a:t>скриншот</a:t>
            </a:r>
            <a:r>
              <a:rPr lang="uk-UA" dirty="0" smtClean="0"/>
              <a:t> зліва)</a:t>
            </a:r>
            <a:br>
              <a:rPr lang="uk-UA" dirty="0" smtClean="0"/>
            </a:br>
            <a:endParaRPr lang="uk-UA" dirty="0" smtClean="0"/>
          </a:p>
          <a:p>
            <a:pPr marL="342900" indent="-342900">
              <a:buAutoNum type="arabicParenR"/>
            </a:pPr>
            <a:r>
              <a:rPr lang="ru-RU" dirty="0" err="1"/>
              <a:t>Виставка</a:t>
            </a:r>
            <a:r>
              <a:rPr lang="ru-RU" dirty="0"/>
              <a:t> </a:t>
            </a:r>
            <a:r>
              <a:rPr lang="ru-RU" dirty="0" err="1"/>
              <a:t>технічної</a:t>
            </a:r>
            <a:r>
              <a:rPr lang="ru-RU" dirty="0"/>
              <a:t> </a:t>
            </a:r>
            <a:r>
              <a:rPr lang="ru-RU" dirty="0" err="1"/>
              <a:t>творчості</a:t>
            </a:r>
            <a:r>
              <a:rPr lang="ru-RU" dirty="0"/>
              <a:t> </a:t>
            </a:r>
            <a:r>
              <a:rPr lang="ru-RU" dirty="0" err="1"/>
              <a:t>молоді</a:t>
            </a:r>
            <a:r>
              <a:rPr lang="ru-RU" dirty="0"/>
              <a:t> ХХІХ </a:t>
            </a:r>
            <a:r>
              <a:rPr lang="ru-RU" dirty="0" err="1"/>
              <a:t>Міжнародного</a:t>
            </a:r>
            <a:r>
              <a:rPr lang="ru-RU" dirty="0"/>
              <a:t> </a:t>
            </a:r>
            <a:r>
              <a:rPr lang="ru-RU" dirty="0" err="1"/>
              <a:t>молодіжного</a:t>
            </a:r>
            <a:r>
              <a:rPr lang="ru-RU" dirty="0"/>
              <a:t> форуму «</a:t>
            </a:r>
            <a:r>
              <a:rPr lang="ru-RU" dirty="0" err="1"/>
              <a:t>Радіоелектроніка</a:t>
            </a:r>
            <a:r>
              <a:rPr lang="ru-RU" dirty="0"/>
              <a:t> та молодь у ХХІ </a:t>
            </a:r>
            <a:r>
              <a:rPr lang="ru-RU" dirty="0" err="1"/>
              <a:t>столітті</a:t>
            </a:r>
            <a:r>
              <a:rPr lang="ru-RU" dirty="0"/>
              <a:t>»</a:t>
            </a:r>
            <a:r>
              <a:rPr lang="uk-UA" dirty="0" smtClean="0"/>
              <a:t>(</a:t>
            </a:r>
            <a:r>
              <a:rPr lang="uk-UA" dirty="0" err="1" smtClean="0"/>
              <a:t>скриншот</a:t>
            </a:r>
            <a:r>
              <a:rPr lang="uk-UA" dirty="0" smtClean="0"/>
              <a:t> справа)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57640" y="90075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dirty="0" smtClean="0">
                <a:latin typeface="+mj-lt"/>
              </a:rPr>
              <a:t>Програмна система розроблена й протестована, відповідає вимогам, готова до </a:t>
            </a:r>
            <a:r>
              <a:rPr lang="uk-UA" dirty="0" err="1" smtClean="0">
                <a:latin typeface="+mj-lt"/>
              </a:rPr>
              <a:t>деплою</a:t>
            </a:r>
            <a:r>
              <a:rPr lang="uk-UA" dirty="0" smtClean="0">
                <a:latin typeface="+mj-lt"/>
              </a:rPr>
              <a:t>.</a:t>
            </a:r>
          </a:p>
          <a:p>
            <a:pPr marL="114300" indent="0">
              <a:buNone/>
            </a:pPr>
            <a:endParaRPr lang="uk-UA" b="1" dirty="0" smtClean="0">
              <a:latin typeface="+mj-lt"/>
            </a:endParaRPr>
          </a:p>
          <a:p>
            <a:pPr marL="114300" indent="0">
              <a:buNone/>
            </a:pPr>
            <a:r>
              <a:rPr lang="uk-UA" b="1" dirty="0" smtClean="0">
                <a:latin typeface="+mj-lt"/>
              </a:rPr>
              <a:t>Для </a:t>
            </a:r>
            <a:r>
              <a:rPr lang="uk-UA" b="1" dirty="0">
                <a:latin typeface="+mj-lt"/>
              </a:rPr>
              <a:t>подальшого розвитку системи: 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інтегрувати </a:t>
            </a:r>
            <a:r>
              <a:rPr lang="uk-UA" i="1" dirty="0">
                <a:latin typeface="+mj-lt"/>
              </a:rPr>
              <a:t>обробку природної мови</a:t>
            </a:r>
            <a:r>
              <a:rPr lang="uk-UA" dirty="0">
                <a:latin typeface="+mj-lt"/>
              </a:rPr>
              <a:t> для </a:t>
            </a:r>
            <a:r>
              <a:rPr lang="uk-UA" i="1" dirty="0">
                <a:latin typeface="+mj-lt"/>
              </a:rPr>
              <a:t>попередньої перевірки вмісту звітів </a:t>
            </a:r>
            <a:r>
              <a:rPr lang="uk-UA" i="1" dirty="0" smtClean="0">
                <a:latin typeface="+mj-lt"/>
              </a:rPr>
              <a:t>волонтерів </a:t>
            </a:r>
            <a:r>
              <a:rPr lang="uk-UA" i="1" dirty="0">
                <a:latin typeface="+mj-lt"/>
              </a:rPr>
              <a:t>і скарг користувачів</a:t>
            </a:r>
            <a:r>
              <a:rPr lang="uk-UA" dirty="0">
                <a:latin typeface="+mj-lt"/>
              </a:rPr>
              <a:t> перед їх публікацією на веб-сайті, щоб зменшити </a:t>
            </a:r>
            <a:r>
              <a:rPr lang="uk-UA" dirty="0" smtClean="0">
                <a:latin typeface="+mj-lt"/>
              </a:rPr>
              <a:t>ризики </a:t>
            </a:r>
            <a:r>
              <a:rPr lang="uk-UA" dirty="0">
                <a:latin typeface="+mj-lt"/>
              </a:rPr>
              <a:t>шахрайства або </a:t>
            </a:r>
            <a:r>
              <a:rPr lang="uk-UA" dirty="0" err="1">
                <a:latin typeface="+mj-lt"/>
              </a:rPr>
              <a:t>фейкових</a:t>
            </a:r>
            <a:r>
              <a:rPr lang="uk-UA" dirty="0">
                <a:latin typeface="+mj-lt"/>
              </a:rPr>
              <a:t> повторюваних звинувачень</a:t>
            </a:r>
          </a:p>
          <a:p>
            <a:r>
              <a:rPr lang="uk-UA" dirty="0">
                <a:latin typeface="+mj-lt"/>
              </a:rPr>
              <a:t>Перед початком такої глобальної розробки потрібно апробувати систему в її поточному вигляді.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Актуальність та мета </a:t>
            </a:r>
            <a:r>
              <a:rPr lang="uk" sz="3200" dirty="0" smtClean="0"/>
              <a:t>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98003" y="831301"/>
            <a:ext cx="8747993" cy="410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indent="0">
              <a:buNone/>
            </a:pPr>
            <a:r>
              <a:rPr lang="uk-UA" sz="2500" dirty="0">
                <a:latin typeface="+mj-lt"/>
              </a:rPr>
              <a:t>Волонтерська діяльність в Україні набирає популярності в умовах сучасних викликів, </a:t>
            </a:r>
            <a:endParaRPr lang="en-US" sz="2500" dirty="0" smtClean="0">
              <a:latin typeface="+mj-lt"/>
            </a:endParaRPr>
          </a:p>
          <a:p>
            <a:pPr marL="114300" indent="0">
              <a:buNone/>
            </a:pPr>
            <a:r>
              <a:rPr lang="uk-UA" sz="2500" dirty="0" smtClean="0">
                <a:latin typeface="+mj-lt"/>
              </a:rPr>
              <a:t>пов'язаних </a:t>
            </a:r>
            <a:r>
              <a:rPr lang="uk-UA" sz="2500" dirty="0">
                <a:latin typeface="+mj-lt"/>
              </a:rPr>
              <a:t>із війною. </a:t>
            </a:r>
            <a:endParaRPr lang="uk-UA" sz="2500" dirty="0">
              <a:latin typeface="+mj-lt"/>
            </a:endParaRPr>
          </a:p>
          <a:p>
            <a:pPr marL="114300" indent="0">
              <a:buNone/>
            </a:pPr>
            <a:r>
              <a:rPr lang="uk-UA" sz="2500" b="1" dirty="0" smtClean="0">
                <a:latin typeface="+mj-lt"/>
              </a:rPr>
              <a:t>Тенденція: </a:t>
            </a:r>
            <a:r>
              <a:rPr lang="uk-UA" sz="2500" dirty="0">
                <a:latin typeface="+mj-lt"/>
              </a:rPr>
              <a:t>надання переваги </a:t>
            </a:r>
            <a:r>
              <a:rPr lang="uk-UA" sz="2500" dirty="0" err="1">
                <a:latin typeface="+mj-lt"/>
              </a:rPr>
              <a:t>донатам</a:t>
            </a:r>
            <a:r>
              <a:rPr lang="uk-UA" sz="2500" dirty="0">
                <a:latin typeface="+mj-lt"/>
              </a:rPr>
              <a:t> «на банку» індивідуальним волонтерам, аніж великим фондам чи благодійним організаціям: понад 2 млн внесків щомісяця. </a:t>
            </a:r>
            <a:endParaRPr lang="uk-UA" sz="2500" dirty="0" smtClean="0">
              <a:latin typeface="+mj-lt"/>
            </a:endParaRPr>
          </a:p>
          <a:p>
            <a:pPr marL="114300" indent="0">
              <a:buNone/>
            </a:pPr>
            <a:r>
              <a:rPr lang="uk-UA" sz="2500" b="1" dirty="0" smtClean="0">
                <a:latin typeface="+mj-lt"/>
              </a:rPr>
              <a:t>Довіра </a:t>
            </a:r>
            <a:r>
              <a:rPr lang="uk-UA" sz="2500" b="1" dirty="0">
                <a:latin typeface="+mj-lt"/>
              </a:rPr>
              <a:t>до волонтера </a:t>
            </a:r>
            <a:r>
              <a:rPr lang="uk-UA" sz="2500" dirty="0" smtClean="0">
                <a:latin typeface="+mj-lt"/>
              </a:rPr>
              <a:t>ключова в успіху фінансування </a:t>
            </a:r>
            <a:r>
              <a:rPr lang="uk-UA" sz="2500" dirty="0">
                <a:latin typeface="+mj-lt"/>
              </a:rPr>
              <a:t>індивідуального </a:t>
            </a:r>
            <a:r>
              <a:rPr lang="uk-UA" sz="2500" dirty="0" smtClean="0">
                <a:latin typeface="+mj-lt"/>
              </a:rPr>
              <a:t>волонтера = у наближенні Перемоги. </a:t>
            </a:r>
            <a:endParaRPr lang="uk-UA" sz="2500" dirty="0">
              <a:latin typeface="+mj-lt"/>
            </a:endParaRPr>
          </a:p>
          <a:p>
            <a:pPr marL="114300" indent="0">
              <a:buNone/>
            </a:pPr>
            <a:endParaRPr lang="en-US" sz="2500" b="1" dirty="0">
              <a:latin typeface="+mj-lt"/>
            </a:endParaRPr>
          </a:p>
          <a:p>
            <a:pPr marL="114300" indent="0">
              <a:buNone/>
            </a:pPr>
            <a:r>
              <a:rPr lang="uk-UA" sz="2500" b="1" dirty="0" smtClean="0">
                <a:latin typeface="+mj-lt"/>
              </a:rPr>
              <a:t>Мета </a:t>
            </a:r>
            <a:r>
              <a:rPr lang="uk-UA" sz="2500" b="1" dirty="0">
                <a:latin typeface="+mj-lt"/>
              </a:rPr>
              <a:t>проекту: пожвавити збори активних та “прозорих” волонтерів, підвищити довіру суспільства до волонтерів.</a:t>
            </a:r>
            <a:endParaRPr lang="uk-UA" sz="2500" dirty="0">
              <a:latin typeface="+mj-lt"/>
            </a:endParaRPr>
          </a:p>
          <a:p>
            <a:pPr marL="114300" indent="0">
              <a:buNone/>
            </a:pPr>
            <a:endParaRPr lang="en-US" sz="2500" b="1" dirty="0">
              <a:latin typeface="+mj-lt"/>
            </a:endParaRPr>
          </a:p>
          <a:p>
            <a:pPr marL="114300" indent="0">
              <a:buNone/>
            </a:pPr>
            <a:r>
              <a:rPr lang="uk-UA" sz="2500" dirty="0" smtClean="0">
                <a:latin typeface="+mj-lt"/>
              </a:rPr>
              <a:t> ✔️</a:t>
            </a:r>
            <a:r>
              <a:rPr lang="uk-UA" sz="2500" dirty="0">
                <a:latin typeface="+mj-lt"/>
              </a:rPr>
              <a:t>Профіт:</a:t>
            </a:r>
            <a:r>
              <a:rPr lang="uk-UA" sz="2500" b="1" i="1" dirty="0">
                <a:latin typeface="+mj-lt"/>
              </a:rPr>
              <a:t> </a:t>
            </a:r>
            <a:r>
              <a:rPr lang="uk-UA" sz="2500" i="1" dirty="0">
                <a:latin typeface="+mj-lt"/>
              </a:rPr>
              <a:t>активні “надійні” волонтери завжди мають фінансову підтримку</a:t>
            </a:r>
            <a:r>
              <a:rPr lang="uk-UA" sz="2500" i="1" dirty="0" smtClean="0">
                <a:latin typeface="+mj-lt"/>
              </a:rPr>
              <a:t>,</a:t>
            </a:r>
            <a:endParaRPr lang="en-US" sz="2500" i="1" dirty="0" smtClean="0">
              <a:latin typeface="+mj-lt"/>
            </a:endParaRPr>
          </a:p>
          <a:p>
            <a:pPr marL="114300" indent="0">
              <a:buNone/>
            </a:pPr>
            <a:r>
              <a:rPr lang="en-US" sz="2500" i="1" dirty="0">
                <a:latin typeface="+mj-lt"/>
              </a:rPr>
              <a:t> </a:t>
            </a:r>
            <a:r>
              <a:rPr lang="en-US" sz="2500" i="1" dirty="0" smtClean="0">
                <a:latin typeface="+mj-lt"/>
              </a:rPr>
              <a:t>                </a:t>
            </a:r>
            <a:r>
              <a:rPr lang="uk-UA" sz="2500" i="1" dirty="0" smtClean="0">
                <a:latin typeface="+mj-lt"/>
              </a:rPr>
              <a:t> </a:t>
            </a:r>
            <a:r>
              <a:rPr lang="uk-UA" sz="2500" i="1" dirty="0">
                <a:latin typeface="+mj-lt"/>
              </a:rPr>
              <a:t>щоб </a:t>
            </a:r>
            <a:r>
              <a:rPr lang="uk-UA" sz="2500" i="1" dirty="0" smtClean="0">
                <a:latin typeface="+mj-lt"/>
              </a:rPr>
              <a:t>надавати більше </a:t>
            </a:r>
            <a:r>
              <a:rPr lang="uk-UA" sz="2500" i="1" dirty="0">
                <a:latin typeface="+mj-lt"/>
              </a:rPr>
              <a:t>допомоги</a:t>
            </a:r>
            <a:r>
              <a:rPr lang="uk-UA" sz="2500" i="1" dirty="0" smtClean="0">
                <a:latin typeface="+mj-lt"/>
              </a:rPr>
              <a:t>.</a:t>
            </a:r>
            <a:endParaRPr lang="en-US" sz="2500" i="1" dirty="0" smtClean="0">
              <a:latin typeface="+mj-lt"/>
            </a:endParaRPr>
          </a:p>
          <a:p>
            <a:pPr marL="114300" indent="0">
              <a:buNone/>
            </a:pPr>
            <a:endParaRPr lang="en-US" i="1" dirty="0">
              <a:latin typeface="+mn-lt"/>
            </a:endParaRPr>
          </a:p>
          <a:p>
            <a:pPr marL="114300" indent="0">
              <a:buNone/>
            </a:pPr>
            <a:endParaRPr lang="uk-UA" dirty="0"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83635" y="0"/>
            <a:ext cx="7218835" cy="550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Аналіз проблеми (аналіз існуючих рішень) </a:t>
            </a:r>
            <a:endParaRPr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5" y="472557"/>
            <a:ext cx="8938477" cy="4133791"/>
          </a:xfrm>
          <a:prstGeom prst="rect">
            <a:avLst/>
          </a:prstGeom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507148"/>
            <a:ext cx="736266" cy="43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t="60154" r="-259"/>
          <a:stretch/>
        </p:blipFill>
        <p:spPr>
          <a:xfrm>
            <a:off x="7914329" y="3664896"/>
            <a:ext cx="1245323" cy="1477213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Постановка </a:t>
            </a:r>
            <a:r>
              <a:rPr lang="uk" sz="3200" smtClean="0"/>
              <a:t>задачі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68926" y="645024"/>
            <a:ext cx="7552112" cy="41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uk-UA" i="1" dirty="0" smtClean="0">
                <a:latin typeface="+mn-lt"/>
              </a:rPr>
              <a:t>Як насправді лікуються «болі» індивідуальних волонтерів та їхніх донорів?</a:t>
            </a:r>
          </a:p>
          <a:p>
            <a:r>
              <a:rPr lang="uk-UA" i="1" dirty="0" smtClean="0">
                <a:latin typeface="+mn-lt"/>
              </a:rPr>
              <a:t>Волонтерам </a:t>
            </a:r>
            <a:r>
              <a:rPr lang="uk-UA" i="1" dirty="0">
                <a:latin typeface="+mn-lt"/>
              </a:rPr>
              <a:t>- платформа для відкритої звітності, завоювання довіри та збору коштів.</a:t>
            </a:r>
            <a:endParaRPr lang="uk-UA" dirty="0">
              <a:latin typeface="+mn-lt"/>
            </a:endParaRPr>
          </a:p>
          <a:p>
            <a:r>
              <a:rPr lang="uk-UA" i="1" dirty="0">
                <a:latin typeface="+mn-lt"/>
              </a:rPr>
              <a:t>Простим користувачам - для дослідження діяльності волонтерів.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114300" indent="0">
              <a:buNone/>
            </a:pPr>
            <a:r>
              <a:rPr lang="uk-UA" b="1" dirty="0">
                <a:latin typeface="+mn-lt"/>
              </a:rPr>
              <a:t>Волонтери</a:t>
            </a:r>
            <a:r>
              <a:rPr lang="uk-UA" dirty="0">
                <a:latin typeface="+mn-lt"/>
              </a:rPr>
              <a:t>: публікують звіти після надання допомоги, ведуть свій профіль. </a:t>
            </a:r>
          </a:p>
          <a:p>
            <a:pPr marL="114300" indent="0">
              <a:buNone/>
            </a:pPr>
            <a:r>
              <a:rPr lang="uk-UA" b="1" dirty="0" smtClean="0">
                <a:latin typeface="+mn-lt"/>
              </a:rPr>
              <a:t>Дон</a:t>
            </a:r>
            <a:r>
              <a:rPr lang="de-DE" b="1" dirty="0" smtClean="0">
                <a:latin typeface="+mn-lt"/>
              </a:rPr>
              <a:t>o</a:t>
            </a:r>
            <a:r>
              <a:rPr lang="uk-UA" b="1" dirty="0" err="1">
                <a:latin typeface="+mn-lt"/>
              </a:rPr>
              <a:t>ри</a:t>
            </a:r>
            <a:r>
              <a:rPr lang="uk-UA" b="1" dirty="0">
                <a:latin typeface="+mn-lt"/>
              </a:rPr>
              <a:t>:</a:t>
            </a:r>
            <a:r>
              <a:rPr lang="uk-UA" dirty="0">
                <a:latin typeface="+mn-lt"/>
              </a:rPr>
              <a:t> обирають, кому вірити та </a:t>
            </a:r>
            <a:r>
              <a:rPr lang="uk-UA" dirty="0" smtClean="0">
                <a:latin typeface="+mn-lt"/>
              </a:rPr>
              <a:t>«</a:t>
            </a:r>
            <a:r>
              <a:rPr lang="uk-UA" dirty="0" err="1" smtClean="0">
                <a:latin typeface="+mn-lt"/>
              </a:rPr>
              <a:t>закидувати</a:t>
            </a:r>
            <a:r>
              <a:rPr lang="uk-UA" dirty="0" smtClean="0">
                <a:latin typeface="+mn-lt"/>
              </a:rPr>
              <a:t>» кошти, мають постійну мотивацію «</a:t>
            </a:r>
            <a:r>
              <a:rPr lang="uk-UA" dirty="0" err="1" smtClean="0">
                <a:latin typeface="+mn-lt"/>
              </a:rPr>
              <a:t>донатити</a:t>
            </a:r>
            <a:r>
              <a:rPr lang="uk-UA" dirty="0" smtClean="0">
                <a:latin typeface="+mn-lt"/>
              </a:rPr>
              <a:t>», бо бачать нові цікаві та важливі збори. </a:t>
            </a:r>
          </a:p>
          <a:p>
            <a:pPr marL="114300" indent="0">
              <a:buNone/>
            </a:pPr>
            <a:endParaRPr lang="uk-UA" dirty="0">
              <a:latin typeface="+mn-lt"/>
            </a:endParaRPr>
          </a:p>
          <a:p>
            <a:pPr marL="114300" indent="0">
              <a:buNone/>
            </a:pPr>
            <a:r>
              <a:rPr lang="uk-UA" b="1" dirty="0">
                <a:latin typeface="+mn-lt"/>
              </a:rPr>
              <a:t>Задача:</a:t>
            </a:r>
            <a:r>
              <a:rPr lang="uk-UA" b="1" i="1" dirty="0">
                <a:latin typeface="+mn-lt"/>
              </a:rPr>
              <a:t> </a:t>
            </a:r>
            <a:r>
              <a:rPr lang="uk-UA" i="1" dirty="0" smtClean="0">
                <a:latin typeface="+mn-lt"/>
              </a:rPr>
              <a:t>створити програмну систему-рішення </a:t>
            </a:r>
            <a:r>
              <a:rPr lang="uk-UA" i="1" dirty="0">
                <a:latin typeface="+mn-lt"/>
              </a:rPr>
              <a:t>з усунення обмеження по розміру </a:t>
            </a:r>
            <a:r>
              <a:rPr lang="uk-UA" i="1" dirty="0" smtClean="0">
                <a:latin typeface="+mn-lt"/>
              </a:rPr>
              <a:t>аудиторії волонтерів: платформу для прозорого </a:t>
            </a:r>
            <a:r>
              <a:rPr lang="uk-UA" i="1" dirty="0">
                <a:latin typeface="+mn-lt"/>
              </a:rPr>
              <a:t>представлення та легкого відстеження волонтерської діяльності та витрат. </a:t>
            </a:r>
          </a:p>
          <a:p>
            <a:pPr marL="0" indent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496486"/>
            <a:ext cx="781662" cy="444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3D9805-068E-FE7E-BC9A-0C410D68B73B}"/>
              </a:ext>
            </a:extLst>
          </p:cNvPr>
          <p:cNvSpPr txBox="1"/>
          <p:nvPr/>
        </p:nvSpPr>
        <p:spPr>
          <a:xfrm>
            <a:off x="8690274" y="44964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" r="50268"/>
          <a:stretch/>
        </p:blipFill>
        <p:spPr>
          <a:xfrm>
            <a:off x="7905162" y="0"/>
            <a:ext cx="1254490" cy="3664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36633" y="-82799"/>
            <a:ext cx="5135789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8492" y="921753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/>
              <a:t>Серверний застосунок</a:t>
            </a:r>
            <a:endParaRPr lang="uk-UA" dirty="0"/>
          </a:p>
          <a:p>
            <a:r>
              <a:rPr lang="uk-UA" dirty="0"/>
              <a:t>Багаторівнева архітектура, </a:t>
            </a:r>
            <a:endParaRPr lang="uk-UA" dirty="0"/>
          </a:p>
          <a:p>
            <a:r>
              <a:rPr lang="uk-UA" dirty="0"/>
              <a:t>архітектурний стиль </a:t>
            </a:r>
            <a:r>
              <a:rPr lang="de-DE" dirty="0"/>
              <a:t>REST </a:t>
            </a:r>
            <a:r>
              <a:rPr lang="uk-UA" dirty="0"/>
              <a:t>за стандартами </a:t>
            </a:r>
            <a:r>
              <a:rPr lang="de-DE" dirty="0" err="1"/>
              <a:t>OData</a:t>
            </a:r>
            <a:r>
              <a:rPr lang="de-DE" dirty="0" smtClean="0"/>
              <a:t>.</a:t>
            </a:r>
            <a:r>
              <a:rPr lang="uk-UA" dirty="0" smtClean="0"/>
              <a:t/>
            </a:r>
            <a:br>
              <a:rPr lang="uk-UA" dirty="0" smtClean="0"/>
            </a:br>
            <a:endParaRPr lang="de-DE" dirty="0"/>
          </a:p>
          <a:p>
            <a:r>
              <a:rPr lang="uk-UA" b="1" dirty="0"/>
              <a:t>Веб-застосунок</a:t>
            </a:r>
          </a:p>
          <a:p>
            <a:r>
              <a:rPr lang="de-DE" dirty="0"/>
              <a:t>Single Page </a:t>
            </a:r>
            <a:r>
              <a:rPr lang="de-DE" dirty="0" err="1"/>
              <a:t>Application</a:t>
            </a:r>
            <a:r>
              <a:rPr lang="de-DE" dirty="0"/>
              <a:t>. </a:t>
            </a:r>
            <a:r>
              <a:rPr lang="uk-UA" dirty="0"/>
              <a:t>Компоненти - основні </a:t>
            </a:r>
            <a:r>
              <a:rPr lang="uk-UA" dirty="0" smtClean="0"/>
              <a:t>блоки. </a:t>
            </a:r>
            <a:r>
              <a:rPr lang="uk-UA" dirty="0"/>
              <a:t>Кожен компонент відповідає за окрему частину користувацького інтерфейсу. Підтримується асинхронна взаємодія з сервером</a:t>
            </a:r>
            <a:r>
              <a:rPr lang="uk-UA" dirty="0" smtClean="0"/>
              <a:t>.</a:t>
            </a:r>
            <a:br>
              <a:rPr lang="uk-UA" dirty="0" smtClean="0"/>
            </a:br>
            <a:endParaRPr lang="uk-UA" dirty="0"/>
          </a:p>
          <a:p>
            <a:r>
              <a:rPr lang="uk-UA" b="1" dirty="0"/>
              <a:t>Мобільний застосунок</a:t>
            </a:r>
          </a:p>
          <a:p>
            <a:r>
              <a:rPr lang="uk-UA" dirty="0"/>
              <a:t>Файли вікон розділені за логічним призначенням. </a:t>
            </a:r>
          </a:p>
          <a:p>
            <a:r>
              <a:rPr lang="uk-UA" dirty="0"/>
              <a:t>Інтерфейс користувача згідно з </a:t>
            </a:r>
            <a:r>
              <a:rPr lang="de-DE" dirty="0"/>
              <a:t>Material Design. </a:t>
            </a:r>
          </a:p>
          <a:p>
            <a:r>
              <a:rPr lang="uk-UA" dirty="0"/>
              <a:t>Для</a:t>
            </a:r>
            <a:r>
              <a:rPr lang="en-US" dirty="0"/>
              <a:t> </a:t>
            </a:r>
            <a:r>
              <a:rPr lang="uk-UA" dirty="0"/>
              <a:t>фільтрування та «розширення» результатів </a:t>
            </a:r>
          </a:p>
          <a:p>
            <a:r>
              <a:rPr lang="uk-UA" dirty="0"/>
              <a:t>виконання запитів - </a:t>
            </a:r>
            <a:r>
              <a:rPr lang="de-DE" dirty="0" err="1"/>
              <a:t>OData</a:t>
            </a:r>
            <a:r>
              <a:rPr lang="de-DE" dirty="0" smtClean="0"/>
              <a:t>.</a:t>
            </a:r>
            <a:endParaRPr lang="de-DE" dirty="0">
              <a:effectLst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41" y="1200200"/>
            <a:ext cx="1002252" cy="40090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2819" r="20870" b="19355"/>
          <a:stretch/>
        </p:blipFill>
        <p:spPr>
          <a:xfrm>
            <a:off x="5412463" y="1178415"/>
            <a:ext cx="1008575" cy="6005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41" y="888530"/>
            <a:ext cx="890411" cy="89041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66" y="946212"/>
            <a:ext cx="771944" cy="7719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3" t="14293" r="22220" b="12895"/>
          <a:stretch/>
        </p:blipFill>
        <p:spPr>
          <a:xfrm>
            <a:off x="8119000" y="977026"/>
            <a:ext cx="904539" cy="76258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10" y="631660"/>
            <a:ext cx="2103852" cy="55764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92" y="2683276"/>
            <a:ext cx="913317" cy="36532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34" y="1982043"/>
            <a:ext cx="1784112" cy="55753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38" y="2583746"/>
            <a:ext cx="1567309" cy="4261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29659" r="63982" b="31209"/>
          <a:stretch/>
        </p:blipFill>
        <p:spPr>
          <a:xfrm>
            <a:off x="6996038" y="1906629"/>
            <a:ext cx="810716" cy="79309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1" r="28368"/>
          <a:stretch/>
        </p:blipFill>
        <p:spPr>
          <a:xfrm>
            <a:off x="7909355" y="1924343"/>
            <a:ext cx="769489" cy="118688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8331"/>
            <a:ext cx="735051" cy="73505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86" y="3348748"/>
            <a:ext cx="1132207" cy="70762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t="30172" r="22226" b="30436"/>
          <a:stretch/>
        </p:blipFill>
        <p:spPr>
          <a:xfrm>
            <a:off x="6703788" y="3418655"/>
            <a:ext cx="1247326" cy="56781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949" y="3519897"/>
            <a:ext cx="913317" cy="3653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212494" y="1142340"/>
            <a:ext cx="4707772" cy="3502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indent="0">
              <a:buNone/>
            </a:pPr>
            <a:r>
              <a:rPr lang="uk-UA" b="1" dirty="0">
                <a:latin typeface="+mj-lt"/>
              </a:rPr>
              <a:t>Програмна система 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містить 3 частини: серверний застосунок, веб- та мобільний клієнт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працює за постійної взаємодії цих частин, її функціонал є </a:t>
            </a:r>
            <a:r>
              <a:rPr lang="uk-UA" dirty="0" smtClean="0">
                <a:latin typeface="+mj-lt"/>
              </a:rPr>
              <a:t>наскрізним</a:t>
            </a:r>
          </a:p>
          <a:p>
            <a:endParaRPr lang="uk-UA" dirty="0">
              <a:latin typeface="+mj-lt"/>
            </a:endParaRPr>
          </a:p>
          <a:p>
            <a:pPr marL="114300" indent="0">
              <a:buNone/>
            </a:pPr>
            <a:r>
              <a:rPr lang="uk-UA" b="1" dirty="0">
                <a:latin typeface="+mj-lt"/>
              </a:rPr>
              <a:t>Серверний застосунок - основа системи,</a:t>
            </a:r>
            <a:r>
              <a:rPr lang="uk-UA" dirty="0">
                <a:latin typeface="+mj-lt"/>
              </a:rPr>
              <a:t> в його сервісах</a:t>
            </a:r>
          </a:p>
          <a:p>
            <a:pPr marL="114300" indent="0">
              <a:buNone/>
            </a:pPr>
            <a:r>
              <a:rPr lang="uk-UA" dirty="0">
                <a:latin typeface="+mj-lt"/>
              </a:rPr>
              <a:t>обробляються всі основні операції за бізнес-логікою, маніпуляції з даними системи</a:t>
            </a:r>
            <a:r>
              <a:rPr lang="uk-UA" dirty="0" smtClean="0">
                <a:latin typeface="+mj-lt"/>
              </a:rPr>
              <a:t>.</a:t>
            </a:r>
          </a:p>
          <a:p>
            <a:pPr marL="114300" indent="0">
              <a:buNone/>
            </a:pPr>
            <a:endParaRPr lang="uk-UA" dirty="0">
              <a:latin typeface="+mj-lt"/>
            </a:endParaRPr>
          </a:p>
          <a:p>
            <a:pPr marL="114300" indent="0">
              <a:buNone/>
            </a:pPr>
            <a:r>
              <a:rPr lang="uk-UA" b="1" dirty="0">
                <a:latin typeface="+mj-lt"/>
              </a:rPr>
              <a:t>Перевагами такої архітектури є: </a:t>
            </a:r>
            <a:endParaRPr lang="uk-UA" dirty="0">
              <a:latin typeface="+mj-lt"/>
            </a:endParaRPr>
          </a:p>
          <a:p>
            <a:r>
              <a:rPr lang="uk-UA" dirty="0" smtClean="0">
                <a:latin typeface="+mj-lt"/>
              </a:rPr>
              <a:t>модульність</a:t>
            </a:r>
            <a:endParaRPr lang="en-US" dirty="0" smtClean="0">
              <a:latin typeface="+mj-lt"/>
            </a:endParaRPr>
          </a:p>
          <a:p>
            <a:r>
              <a:rPr lang="uk-UA" dirty="0" smtClean="0">
                <a:latin typeface="+mj-lt"/>
              </a:rPr>
              <a:t>стандартизована </a:t>
            </a:r>
            <a:r>
              <a:rPr lang="uk-UA" dirty="0">
                <a:latin typeface="+mj-lt"/>
              </a:rPr>
              <a:t>взаємодія між компонентами </a:t>
            </a:r>
            <a:endParaRPr lang="en-US" dirty="0" smtClean="0">
              <a:latin typeface="+mj-lt"/>
            </a:endParaRPr>
          </a:p>
          <a:p>
            <a:r>
              <a:rPr lang="uk-UA" dirty="0" smtClean="0">
                <a:latin typeface="+mj-lt"/>
              </a:rPr>
              <a:t>гнучкість </a:t>
            </a:r>
            <a:r>
              <a:rPr lang="uk-UA" dirty="0">
                <a:latin typeface="+mj-lt"/>
              </a:rPr>
              <a:t>у </a:t>
            </a:r>
            <a:r>
              <a:rPr lang="uk-UA" dirty="0" smtClean="0">
                <a:latin typeface="+mj-lt"/>
              </a:rPr>
              <a:t>розробці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безпека компонентів </a:t>
            </a:r>
            <a:r>
              <a:rPr lang="uk-UA" dirty="0" smtClean="0">
                <a:latin typeface="+mj-lt"/>
              </a:rPr>
              <a:t>системи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3074" name="Picture 2" descr="deploy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6"/>
          <a:stretch>
            <a:fillRect/>
          </a:stretch>
        </p:blipFill>
        <p:spPr bwMode="auto">
          <a:xfrm>
            <a:off x="338039" y="1274555"/>
            <a:ext cx="3719455" cy="302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91103" y="110306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uk-UA" b="1" dirty="0" smtClean="0">
                <a:latin typeface="+mn-lt"/>
              </a:rPr>
              <a:t>Серверний</a:t>
            </a:r>
            <a:r>
              <a:rPr lang="uk-UA" dirty="0" smtClean="0">
                <a:latin typeface="+mn-lt"/>
              </a:rPr>
              <a:t> застосунок: </a:t>
            </a:r>
            <a:r>
              <a:rPr lang="en-US" dirty="0" smtClean="0">
                <a:latin typeface="+mn-lt"/>
              </a:rPr>
              <a:t>ASP.NET </a:t>
            </a:r>
            <a:r>
              <a:rPr lang="en-US" dirty="0">
                <a:latin typeface="+mn-lt"/>
              </a:rPr>
              <a:t>Core Web API</a:t>
            </a:r>
            <a:r>
              <a:rPr lang="uk-UA" dirty="0">
                <a:latin typeface="+mn-lt"/>
              </a:rPr>
              <a:t>, </a:t>
            </a:r>
            <a:r>
              <a:rPr lang="en-US" dirty="0">
                <a:latin typeface="+mn-lt"/>
              </a:rPr>
              <a:t>JWT, Google OAuth</a:t>
            </a:r>
            <a:r>
              <a:rPr lang="uk-UA" dirty="0">
                <a:latin typeface="+mn-lt"/>
              </a:rPr>
              <a:t>,</a:t>
            </a:r>
            <a:r>
              <a:rPr lang="en-US" dirty="0">
                <a:latin typeface="+mn-lt"/>
              </a:rPr>
              <a:t> Fluent </a:t>
            </a:r>
            <a:r>
              <a:rPr lang="en-US" dirty="0" smtClean="0">
                <a:latin typeface="+mn-lt"/>
              </a:rPr>
              <a:t>Validation, EF Core</a:t>
            </a:r>
            <a:r>
              <a:rPr lang="uk-UA" dirty="0" smtClean="0">
                <a:latin typeface="+mn-lt"/>
              </a:rPr>
              <a:t>.</a:t>
            </a:r>
          </a:p>
          <a:p>
            <a:r>
              <a:rPr lang="uk-UA" b="1" dirty="0" smtClean="0">
                <a:latin typeface="+mn-lt"/>
              </a:rPr>
              <a:t>Мобільний</a:t>
            </a:r>
            <a:r>
              <a:rPr lang="uk-UA" dirty="0" smtClean="0">
                <a:latin typeface="+mn-lt"/>
              </a:rPr>
              <a:t> застосунок: </a:t>
            </a:r>
            <a:r>
              <a:rPr lang="uk-UA" dirty="0" err="1" smtClean="0">
                <a:latin typeface="+mn-lt"/>
              </a:rPr>
              <a:t>Java</a:t>
            </a:r>
            <a:r>
              <a:rPr lang="uk-UA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Android, </a:t>
            </a:r>
            <a:r>
              <a:rPr lang="uk-UA" dirty="0" smtClean="0">
                <a:latin typeface="+mn-lt"/>
              </a:rPr>
              <a:t>бібліотеки </a:t>
            </a:r>
            <a:r>
              <a:rPr lang="en-US" dirty="0" err="1" smtClean="0">
                <a:latin typeface="+mn-lt"/>
              </a:rPr>
              <a:t>AndroidX</a:t>
            </a:r>
            <a:r>
              <a:rPr lang="en-US" dirty="0" smtClean="0">
                <a:latin typeface="+mn-lt"/>
              </a:rPr>
              <a:t>, Material Design</a:t>
            </a:r>
            <a:r>
              <a:rPr lang="uk-UA" dirty="0" smtClean="0">
                <a:latin typeface="+mn-lt"/>
              </a:rPr>
              <a:t>.</a:t>
            </a:r>
          </a:p>
          <a:p>
            <a:r>
              <a:rPr lang="uk-UA" b="1" dirty="0" err="1" smtClean="0">
                <a:latin typeface="+mn-lt"/>
              </a:rPr>
              <a:t>Вебзастосунок</a:t>
            </a:r>
            <a:r>
              <a:rPr lang="uk-UA" dirty="0" smtClean="0">
                <a:latin typeface="+mn-lt"/>
              </a:rPr>
              <a:t>: </a:t>
            </a:r>
            <a:r>
              <a:rPr lang="uk-UA" dirty="0" err="1" smtClean="0">
                <a:latin typeface="+mn-lt"/>
              </a:rPr>
              <a:t>TypeScript</a:t>
            </a:r>
            <a:r>
              <a:rPr lang="uk-UA" dirty="0">
                <a:latin typeface="+mn-lt"/>
              </a:rPr>
              <a:t>, </a:t>
            </a:r>
            <a:r>
              <a:rPr lang="uk-UA" dirty="0" err="1" smtClean="0">
                <a:latin typeface="+mn-lt"/>
              </a:rPr>
              <a:t>Angular</a:t>
            </a:r>
            <a:r>
              <a:rPr lang="uk-UA" dirty="0" smtClean="0">
                <a:latin typeface="+mn-lt"/>
              </a:rPr>
              <a:t> 17, бібліотека </a:t>
            </a:r>
            <a:r>
              <a:rPr lang="en-US" dirty="0" err="1" smtClean="0">
                <a:latin typeface="+mn-lt"/>
              </a:rPr>
              <a:t>RxJS</a:t>
            </a:r>
            <a:r>
              <a:rPr lang="en-US" dirty="0" smtClean="0">
                <a:latin typeface="+mn-lt"/>
              </a:rPr>
              <a:t>, </a:t>
            </a:r>
            <a:r>
              <a:rPr lang="en-US" dirty="0" err="1" smtClean="0">
                <a:latin typeface="+mn-lt"/>
              </a:rPr>
              <a:t>PrimeNG</a:t>
            </a:r>
            <a:r>
              <a:rPr lang="en-US" dirty="0">
                <a:latin typeface="+mn-lt"/>
              </a:rPr>
              <a:t>.</a:t>
            </a:r>
            <a:endParaRPr lang="uk-UA" dirty="0" smtClean="0">
              <a:latin typeface="+mn-lt"/>
            </a:endParaRPr>
          </a:p>
          <a:p>
            <a:r>
              <a:rPr lang="uk-UA" dirty="0" smtClean="0">
                <a:latin typeface="+mn-lt"/>
              </a:rPr>
              <a:t>П</a:t>
            </a:r>
            <a:r>
              <a:rPr lang="en-US" dirty="0" err="1" smtClean="0">
                <a:latin typeface="+mn-lt"/>
              </a:rPr>
              <a:t>ротокол</a:t>
            </a:r>
            <a:r>
              <a:rPr lang="uk-UA" dirty="0" smtClean="0">
                <a:latin typeface="+mn-lt"/>
              </a:rPr>
              <a:t>и </a:t>
            </a:r>
            <a:r>
              <a:rPr lang="en-US" dirty="0" smtClean="0">
                <a:latin typeface="+mn-lt"/>
              </a:rPr>
              <a:t>HTTPS </a:t>
            </a:r>
            <a:r>
              <a:rPr lang="uk-UA" dirty="0" smtClean="0">
                <a:latin typeface="+mn-lt"/>
              </a:rPr>
              <a:t>та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OData</a:t>
            </a:r>
            <a:r>
              <a:rPr lang="uk-UA" dirty="0" smtClean="0">
                <a:latin typeface="+mn-lt"/>
              </a:rPr>
              <a:t>. </a:t>
            </a:r>
            <a:endParaRPr lang="en-US" dirty="0" smtClean="0">
              <a:latin typeface="+mn-lt"/>
            </a:endParaRPr>
          </a:p>
          <a:p>
            <a:r>
              <a:rPr lang="uk-UA" dirty="0" smtClean="0">
                <a:latin typeface="+mn-lt"/>
              </a:rPr>
              <a:t>Microsoft </a:t>
            </a:r>
            <a:r>
              <a:rPr lang="uk-UA" dirty="0">
                <a:latin typeface="+mn-lt"/>
              </a:rPr>
              <a:t>SQL Server 2019 для </a:t>
            </a:r>
            <a:r>
              <a:rPr lang="uk-UA" b="1" dirty="0">
                <a:latin typeface="+mn-lt"/>
              </a:rPr>
              <a:t>управління базою </a:t>
            </a:r>
            <a:r>
              <a:rPr lang="uk-UA" b="1" dirty="0" smtClean="0">
                <a:latin typeface="+mn-lt"/>
              </a:rPr>
              <a:t>даних. </a:t>
            </a:r>
            <a:endParaRPr lang="en-US" b="1" dirty="0" smtClean="0">
              <a:latin typeface="+mn-lt"/>
            </a:endParaRPr>
          </a:p>
          <a:p>
            <a:r>
              <a:rPr lang="uk-UA" b="1" dirty="0" smtClean="0">
                <a:latin typeface="+mn-lt"/>
              </a:rPr>
              <a:t>Середовища </a:t>
            </a:r>
            <a:r>
              <a:rPr lang="uk-UA" b="1" dirty="0">
                <a:latin typeface="+mn-lt"/>
              </a:rPr>
              <a:t>розробки </a:t>
            </a:r>
            <a:r>
              <a:rPr lang="uk-UA" dirty="0">
                <a:latin typeface="+mn-lt"/>
              </a:rPr>
              <a:t>Microsoft </a:t>
            </a:r>
            <a:r>
              <a:rPr lang="uk-UA" dirty="0" err="1">
                <a:latin typeface="+mn-lt"/>
              </a:rPr>
              <a:t>Visual</a:t>
            </a:r>
            <a:r>
              <a:rPr lang="uk-UA" dirty="0">
                <a:latin typeface="+mn-lt"/>
              </a:rPr>
              <a:t> </a:t>
            </a:r>
            <a:r>
              <a:rPr lang="uk-UA" dirty="0" err="1">
                <a:latin typeface="+mn-lt"/>
              </a:rPr>
              <a:t>Studio</a:t>
            </a:r>
            <a:r>
              <a:rPr lang="uk-UA" dirty="0">
                <a:latin typeface="+mn-lt"/>
              </a:rPr>
              <a:t> 2022, </a:t>
            </a:r>
            <a:r>
              <a:rPr lang="uk-UA" dirty="0" err="1">
                <a:latin typeface="+mn-lt"/>
              </a:rPr>
              <a:t>Android</a:t>
            </a:r>
            <a:r>
              <a:rPr lang="uk-UA" dirty="0">
                <a:latin typeface="+mn-lt"/>
              </a:rPr>
              <a:t> </a:t>
            </a:r>
            <a:r>
              <a:rPr lang="uk-UA" dirty="0" err="1">
                <a:latin typeface="+mn-lt"/>
              </a:rPr>
              <a:t>Studio</a:t>
            </a:r>
            <a:r>
              <a:rPr lang="uk-UA" dirty="0">
                <a:latin typeface="+mn-lt"/>
              </a:rPr>
              <a:t>, редактор коду </a:t>
            </a:r>
            <a:r>
              <a:rPr lang="uk-UA" dirty="0" err="1">
                <a:latin typeface="+mn-lt"/>
              </a:rPr>
              <a:t>Visual</a:t>
            </a:r>
            <a:r>
              <a:rPr lang="uk-UA" dirty="0">
                <a:latin typeface="+mn-lt"/>
              </a:rPr>
              <a:t> </a:t>
            </a:r>
            <a:r>
              <a:rPr lang="uk-UA" dirty="0" err="1">
                <a:latin typeface="+mn-lt"/>
              </a:rPr>
              <a:t>Studio</a:t>
            </a:r>
            <a:r>
              <a:rPr lang="uk-UA" dirty="0">
                <a:latin typeface="+mn-lt"/>
              </a:rPr>
              <a:t> </a:t>
            </a:r>
            <a:r>
              <a:rPr lang="uk-UA" dirty="0" err="1">
                <a:latin typeface="+mn-lt"/>
              </a:rPr>
              <a:t>Code</a:t>
            </a:r>
            <a:r>
              <a:rPr lang="uk-UA" dirty="0">
                <a:latin typeface="+mn-lt"/>
              </a:rPr>
              <a:t>. </a:t>
            </a:r>
            <a:r>
              <a:rPr lang="en-US" dirty="0" smtClean="0">
                <a:latin typeface="+mn-lt"/>
              </a:rPr>
              <a:t>Swagger, Postman</a:t>
            </a:r>
            <a:r>
              <a:rPr lang="uk-UA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Chrome dev tools, Android emulator </a:t>
            </a:r>
            <a:r>
              <a:rPr lang="uk-UA" b="1" dirty="0" smtClean="0">
                <a:latin typeface="+mn-lt"/>
              </a:rPr>
              <a:t>для </a:t>
            </a:r>
            <a:r>
              <a:rPr lang="uk-UA" b="1" dirty="0" err="1" smtClean="0">
                <a:latin typeface="+mn-lt"/>
              </a:rPr>
              <a:t>відладки</a:t>
            </a:r>
            <a:r>
              <a:rPr lang="uk-UA" b="1" dirty="0" smtClean="0">
                <a:latin typeface="+mn-lt"/>
              </a:rPr>
              <a:t>.</a:t>
            </a:r>
            <a:endParaRPr lang="uk-UA" b="1" dirty="0">
              <a:latin typeface="+mn-lt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68925" y="9218"/>
            <a:ext cx="8520600" cy="596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57640" y="499967"/>
            <a:ext cx="8520600" cy="63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Use-Case </a:t>
            </a:r>
            <a:r>
              <a:rPr lang="uk-UA" dirty="0" smtClean="0">
                <a:latin typeface="+mj-lt"/>
              </a:rPr>
              <a:t>діаграма.</a:t>
            </a:r>
            <a:endParaRPr dirty="0">
              <a:latin typeface="+mj-l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526604"/>
            <a:ext cx="716811" cy="4146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246355" y="987173"/>
            <a:ext cx="37408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Створено для схематичного опису сценаріїв </a:t>
            </a:r>
            <a:r>
              <a:rPr lang="uk-UA" dirty="0"/>
              <a:t>використання системи користувачами в різних ролях, спираючись </a:t>
            </a:r>
            <a:r>
              <a:rPr lang="uk-UA" dirty="0" smtClean="0"/>
              <a:t>вимоги </a:t>
            </a:r>
            <a:r>
              <a:rPr lang="uk-UA" dirty="0"/>
              <a:t>до функціоналу </a:t>
            </a:r>
            <a:r>
              <a:rPr lang="uk-UA" dirty="0" smtClean="0"/>
              <a:t>системи. </a:t>
            </a:r>
          </a:p>
          <a:p>
            <a:endParaRPr lang="uk-UA" dirty="0" smtClean="0"/>
          </a:p>
          <a:p>
            <a:r>
              <a:rPr lang="uk-UA" dirty="0" smtClean="0"/>
              <a:t>3 </a:t>
            </a:r>
            <a:r>
              <a:rPr lang="uk-UA" dirty="0"/>
              <a:t>користувацьких </a:t>
            </a:r>
            <a:r>
              <a:rPr lang="uk-UA" dirty="0" smtClean="0"/>
              <a:t>ролі: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1" dirty="0" smtClean="0"/>
              <a:t>волонтер</a:t>
            </a:r>
            <a:r>
              <a:rPr lang="uk-UA" dirty="0"/>
              <a:t>, який створює власний профіль та веде звітність</a:t>
            </a:r>
            <a:r>
              <a:rPr lang="en-US" dirty="0"/>
              <a:t>; 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1" dirty="0" smtClean="0"/>
              <a:t>користувач-відвідувач</a:t>
            </a:r>
            <a:r>
              <a:rPr lang="uk-UA" dirty="0" smtClean="0"/>
              <a:t> </a:t>
            </a:r>
            <a:r>
              <a:rPr lang="uk-UA" dirty="0"/>
              <a:t>сайту, який має на меті обрати волонтера та зробити благодійний внесок (</a:t>
            </a:r>
            <a:r>
              <a:rPr lang="uk-UA" dirty="0" err="1"/>
              <a:t>задонатити</a:t>
            </a:r>
            <a:r>
              <a:rPr lang="uk-UA" dirty="0"/>
              <a:t>)</a:t>
            </a:r>
            <a:r>
              <a:rPr lang="en-US" dirty="0"/>
              <a:t>; </a:t>
            </a: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1" dirty="0" smtClean="0"/>
              <a:t>адміністратор</a:t>
            </a:r>
            <a:r>
              <a:rPr lang="uk-UA" dirty="0" smtClean="0"/>
              <a:t> </a:t>
            </a:r>
            <a:r>
              <a:rPr lang="uk-UA" dirty="0"/>
              <a:t>системи, який управляє користувачами системи та виступає модератором контенту на платформі.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48" y="0"/>
            <a:ext cx="4889648" cy="50518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27291" y="450736"/>
            <a:ext cx="8520600" cy="596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6006" y="941485"/>
            <a:ext cx="8520600" cy="631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smtClean="0">
                <a:latin typeface="+mj-lt"/>
              </a:rPr>
              <a:t>Діаграма діяльності.</a:t>
            </a:r>
            <a:endParaRPr dirty="0">
              <a:latin typeface="+mj-l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526604"/>
            <a:ext cx="716811" cy="4146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268925" y="1811175"/>
            <a:ext cx="51072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Створена для одного з найбільш </a:t>
            </a:r>
            <a:r>
              <a:rPr lang="uk-UA" dirty="0"/>
              <a:t>складних та важливих процесів </a:t>
            </a:r>
            <a:r>
              <a:rPr lang="uk-UA" dirty="0" smtClean="0"/>
              <a:t>бізнес-логіки: публікації </a:t>
            </a:r>
            <a:r>
              <a:rPr lang="uk-UA" dirty="0"/>
              <a:t>волонтерського </a:t>
            </a:r>
            <a:r>
              <a:rPr lang="uk-UA" dirty="0" smtClean="0"/>
              <a:t>звіту. </a:t>
            </a:r>
          </a:p>
          <a:p>
            <a:endParaRPr lang="uk-UA" dirty="0" smtClean="0"/>
          </a:p>
          <a:p>
            <a:r>
              <a:rPr lang="uk-UA" dirty="0" smtClean="0"/>
              <a:t>До процесу залучено волонтера (через застосунок волонтера) </a:t>
            </a:r>
            <a:r>
              <a:rPr lang="uk-UA" dirty="0"/>
              <a:t>та модуль системи, який дає </a:t>
            </a:r>
            <a:r>
              <a:rPr lang="uk-UA" dirty="0" err="1"/>
              <a:t>фідбек</a:t>
            </a:r>
            <a:r>
              <a:rPr lang="uk-UA" dirty="0"/>
              <a:t> щодо наявності елементу </a:t>
            </a:r>
            <a:r>
              <a:rPr lang="uk-UA" dirty="0" err="1"/>
              <a:t>плагіата</a:t>
            </a:r>
            <a:r>
              <a:rPr lang="uk-UA" dirty="0"/>
              <a:t> в фото, який волонтер долучає до </a:t>
            </a:r>
            <a:r>
              <a:rPr lang="uk-UA" dirty="0" err="1" smtClean="0"/>
              <a:t>звіта</a:t>
            </a:r>
            <a:r>
              <a:rPr lang="uk-UA" dirty="0" smtClean="0"/>
              <a:t> (на серверній частині).</a:t>
            </a:r>
            <a:endParaRPr lang="uk-UA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122" name="Picture 2" descr="state diagram volunteer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423" y="9218"/>
            <a:ext cx="2034301" cy="513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54269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7238</TotalTime>
  <Words>952</Words>
  <Application>Microsoft Office PowerPoint</Application>
  <PresentationFormat>Экран (16:9)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Open Sans</vt:lpstr>
      <vt:lpstr>Arial</vt:lpstr>
      <vt:lpstr>Economica</vt:lpstr>
      <vt:lpstr>Шаблон презентації кваліфікаційної роботи магістрів</vt:lpstr>
      <vt:lpstr>Програмна система для ведення деталізованої волонтерської звітності як засобу підвищення залученості донорів</vt:lpstr>
      <vt:lpstr>Актуальність та мета роботи</vt:lpstr>
      <vt:lpstr>Аналіз проблеми (аналіз існуючих рішень) </vt:lpstr>
      <vt:lpstr>Постановка задачі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Дизайн системи</vt:lpstr>
      <vt:lpstr>Дизайн системи</vt:lpstr>
      <vt:lpstr>Дизайн системи</vt:lpstr>
      <vt:lpstr>Дизайн системи</vt:lpstr>
      <vt:lpstr>Цікаве програмне рішення: усунення плагіату фото допомоги в системі. Phash</vt:lpstr>
      <vt:lpstr>Інтерфейс користувача. Веб-застосунок. </vt:lpstr>
      <vt:lpstr>Інтерфейс користувача. Мобільний застосунок. </vt:lpstr>
      <vt:lpstr>Тестування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ведення деталізованої волонтерської звітності як засобу підвищення залученості донорів</dc:title>
  <dc:creator>pamapolya@gmail.com</dc:creator>
  <cp:lastModifiedBy>pamapolya@gmail.com</cp:lastModifiedBy>
  <cp:revision>37</cp:revision>
  <dcterms:created xsi:type="dcterms:W3CDTF">2025-05-27T16:27:06Z</dcterms:created>
  <dcterms:modified xsi:type="dcterms:W3CDTF">2025-06-01T17:05:37Z</dcterms:modified>
</cp:coreProperties>
</file>